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47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673100" y="2870200"/>
            <a:ext cx="23050500" cy="4559300"/>
          </a:xfrm>
          <a:prstGeom prst="rect">
            <a:avLst/>
          </a:prstGeom>
        </p:spPr>
        <p:txBody>
          <a:bodyPr anchor="b"/>
          <a:lstStyle/>
          <a:p>
            <a:r>
              <a:t>Texte du titre</a:t>
            </a:r>
          </a:p>
        </p:txBody>
      </p:sp>
      <p:sp>
        <p:nvSpPr>
          <p:cNvPr id="12" name="Texte niveau 1…"/>
          <p:cNvSpPr txBox="1">
            <a:spLocks noGrp="1"/>
          </p:cNvSpPr>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r>
              <a:t>-Gilles Allain</a:t>
            </a:r>
          </a:p>
        </p:txBody>
      </p:sp>
      <p:sp>
        <p:nvSpPr>
          <p:cNvPr id="94" name="« Saisissez une citation ici. »"/>
          <p:cNvSpPr txBox="1">
            <a:spLocks noGrp="1"/>
          </p:cNvSpPr>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r>
              <a:t>« Saisissez une citation ici.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ue de face d’une moto Ducati rouge sur un arrière-plan noir"/>
          <p:cNvSpPr>
            <a:spLocks noGrp="1"/>
          </p:cNvSpPr>
          <p:nvPr>
            <p:ph type="pic" idx="21"/>
          </p:nvPr>
        </p:nvSpPr>
        <p:spPr>
          <a:xfrm>
            <a:off x="0" y="0"/>
            <a:ext cx="24384000" cy="137160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Vue de profil d’une moto Ducati rouge"/>
          <p:cNvSpPr>
            <a:spLocks noGrp="1"/>
          </p:cNvSpPr>
          <p:nvPr>
            <p:ph type="pic" idx="21"/>
          </p:nvPr>
        </p:nvSpPr>
        <p:spPr>
          <a:xfrm>
            <a:off x="4280774" y="-1688429"/>
            <a:ext cx="15829857" cy="11849101"/>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2387600" y="9728200"/>
            <a:ext cx="19621500" cy="1803400"/>
          </a:xfrm>
          <a:prstGeom prst="rect">
            <a:avLst/>
          </a:prstGeom>
        </p:spPr>
        <p:txBody>
          <a:bodyPr/>
          <a:lstStyle/>
          <a:p>
            <a:r>
              <a:t>Texte du titre</a:t>
            </a:r>
          </a:p>
        </p:txBody>
      </p:sp>
      <p:sp>
        <p:nvSpPr>
          <p:cNvPr id="22" name="Texte niveau 1…"/>
          <p:cNvSpPr txBox="1">
            <a:spLocks noGrp="1"/>
          </p:cNvSpPr>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673100" y="4572000"/>
            <a:ext cx="23050500" cy="45593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Vue de face d’une moto Ducati rouge"/>
          <p:cNvSpPr>
            <a:spLocks noGrp="1"/>
          </p:cNvSpPr>
          <p:nvPr>
            <p:ph type="pic" idx="21"/>
          </p:nvPr>
        </p:nvSpPr>
        <p:spPr>
          <a:xfrm>
            <a:off x="10590462" y="1511300"/>
            <a:ext cx="13644824" cy="12128732"/>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673100" y="1435100"/>
            <a:ext cx="11049000" cy="5461000"/>
          </a:xfrm>
          <a:prstGeom prst="rect">
            <a:avLst/>
          </a:prstGeom>
        </p:spPr>
        <p:txBody>
          <a:bodyPr anchor="b"/>
          <a:lstStyle/>
          <a:p>
            <a:r>
              <a:t>Texte du titre</a:t>
            </a:r>
          </a:p>
        </p:txBody>
      </p:sp>
      <p:sp>
        <p:nvSpPr>
          <p:cNvPr id="40" name="Texte niveau 1…"/>
          <p:cNvSpPr txBox="1">
            <a:spLocks noGrp="1"/>
          </p:cNvSpPr>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lvl1pPr marL="719015" indent="-719015">
              <a:lnSpc>
                <a:spcPct val="120000"/>
              </a:lnSpc>
              <a:spcBef>
                <a:spcPts val="6500"/>
              </a:spcBef>
              <a:defRPr sz="6400"/>
            </a:lvl1pPr>
            <a:lvl2pPr marL="1303215" indent="-719015">
              <a:lnSpc>
                <a:spcPct val="120000"/>
              </a:lnSpc>
              <a:spcBef>
                <a:spcPts val="6500"/>
              </a:spcBef>
              <a:defRPr sz="6400"/>
            </a:lvl2pPr>
            <a:lvl3pPr marL="1887415" indent="-719015">
              <a:lnSpc>
                <a:spcPct val="120000"/>
              </a:lnSpc>
              <a:spcBef>
                <a:spcPts val="6500"/>
              </a:spcBef>
              <a:defRPr sz="6400"/>
            </a:lvl3pPr>
            <a:lvl4pPr marL="2471615" indent="-719015">
              <a:lnSpc>
                <a:spcPct val="120000"/>
              </a:lnSpc>
              <a:spcBef>
                <a:spcPts val="6500"/>
              </a:spcBef>
              <a:defRPr sz="6400"/>
            </a:lvl4pPr>
            <a:lvl5pPr marL="3055815" indent="-719015">
              <a:lnSpc>
                <a:spcPct val="120000"/>
              </a:lnSpc>
              <a:spcBef>
                <a:spcPts val="6500"/>
              </a:spcBef>
              <a:defRPr sz="6400"/>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Vue de face d’une moto Ducati rouge"/>
          <p:cNvSpPr>
            <a:spLocks noGrp="1"/>
          </p:cNvSpPr>
          <p:nvPr>
            <p:ph type="pic" sz="half" idx="21"/>
          </p:nvPr>
        </p:nvSpPr>
        <p:spPr>
          <a:xfrm>
            <a:off x="11814854" y="3233783"/>
            <a:ext cx="11753235" cy="10447317"/>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673100" y="3835400"/>
            <a:ext cx="11049000" cy="88646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1435100" y="1066800"/>
            <a:ext cx="21501100" cy="11557000"/>
          </a:xfrm>
          <a:prstGeom prst="rect">
            <a:avLst/>
          </a:prstGeom>
        </p:spPr>
        <p:txBody>
          <a:bodyPr/>
          <a:lstStyle>
            <a:lvl1pPr marL="719015" indent="-719015">
              <a:lnSpc>
                <a:spcPct val="120000"/>
              </a:lnSpc>
              <a:spcBef>
                <a:spcPts val="6500"/>
              </a:spcBef>
              <a:defRPr sz="6400"/>
            </a:lvl1pPr>
            <a:lvl2pPr marL="1303215" indent="-719015">
              <a:lnSpc>
                <a:spcPct val="120000"/>
              </a:lnSpc>
              <a:spcBef>
                <a:spcPts val="6500"/>
              </a:spcBef>
              <a:defRPr sz="6400"/>
            </a:lvl2pPr>
            <a:lvl3pPr marL="1887415" indent="-719015">
              <a:lnSpc>
                <a:spcPct val="120000"/>
              </a:lnSpc>
              <a:spcBef>
                <a:spcPts val="6500"/>
              </a:spcBef>
              <a:defRPr sz="6400"/>
            </a:lvl3pPr>
            <a:lvl4pPr marL="2471615" indent="-719015">
              <a:lnSpc>
                <a:spcPct val="120000"/>
              </a:lnSpc>
              <a:spcBef>
                <a:spcPts val="6500"/>
              </a:spcBef>
              <a:defRPr sz="6400"/>
            </a:lvl4pPr>
            <a:lvl5pPr marL="3055815" indent="-719015">
              <a:lnSpc>
                <a:spcPct val="120000"/>
              </a:lnSpc>
              <a:spcBef>
                <a:spcPts val="6500"/>
              </a:spcBef>
              <a:defRPr sz="6400"/>
            </a:lvl5p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Gros plan sur les composants d’un moteur de moto Ducati"/>
          <p:cNvSpPr>
            <a:spLocks noGrp="1"/>
          </p:cNvSpPr>
          <p:nvPr>
            <p:ph type="pic" sz="half" idx="21"/>
          </p:nvPr>
        </p:nvSpPr>
        <p:spPr>
          <a:xfrm>
            <a:off x="12420509" y="5714207"/>
            <a:ext cx="11023601" cy="8255001"/>
          </a:xfrm>
          <a:prstGeom prst="rect">
            <a:avLst/>
          </a:prstGeom>
        </p:spPr>
        <p:txBody>
          <a:bodyPr lIns="91439" tIns="45719" rIns="91439" bIns="45719" anchor="t">
            <a:noAutofit/>
          </a:bodyPr>
          <a:lstStyle/>
          <a:p>
            <a:endParaRPr/>
          </a:p>
        </p:txBody>
      </p:sp>
      <p:sp>
        <p:nvSpPr>
          <p:cNvPr id="84" name="Gros plan sur les composants du bouchon d’essence d’une moto Ducati"/>
          <p:cNvSpPr>
            <a:spLocks noGrp="1"/>
          </p:cNvSpPr>
          <p:nvPr>
            <p:ph type="pic" sz="half" idx="22"/>
          </p:nvPr>
        </p:nvSpPr>
        <p:spPr>
          <a:xfrm>
            <a:off x="12420600" y="-673100"/>
            <a:ext cx="11023600" cy="8255000"/>
          </a:xfrm>
          <a:prstGeom prst="rect">
            <a:avLst/>
          </a:prstGeom>
        </p:spPr>
        <p:txBody>
          <a:bodyPr lIns="91439" tIns="45719" rIns="91439" bIns="45719" anchor="t">
            <a:noAutofit/>
          </a:bodyPr>
          <a:lstStyle/>
          <a:p>
            <a:endParaRPr/>
          </a:p>
        </p:txBody>
      </p:sp>
      <p:sp>
        <p:nvSpPr>
          <p:cNvPr id="85" name="Photo en noir et blanc de composants d’un moteur de moto Ducati"/>
          <p:cNvSpPr>
            <a:spLocks noGrp="1"/>
          </p:cNvSpPr>
          <p:nvPr>
            <p:ph type="pic" idx="23"/>
          </p:nvPr>
        </p:nvSpPr>
        <p:spPr>
          <a:xfrm>
            <a:off x="-825499" y="-2108200"/>
            <a:ext cx="13804901" cy="18443211"/>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https://soundcloud.com/gr-goire-lorieux/lesprit-damour?utm_source=mobi&amp;utm_campaign=social_sharing&amp;utm_terms=mobi_google_one_tap.treatm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youtu.be/eAo5EpUcmP4"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hyperlink" Target="https://youtu.be/T1cyOzThYX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Viola damore Fusi Daniel Ross 2.jpg" descr="Viola damore Fusi Daniel Ross 2.jpg"/>
          <p:cNvPicPr>
            <a:picLocks noGrp="1" noChangeAspect="1"/>
          </p:cNvPicPr>
          <p:nvPr>
            <p:ph type="pic" idx="21"/>
          </p:nvPr>
        </p:nvPicPr>
        <p:blipFill>
          <a:blip r:embed="rId2"/>
          <a:srcRect/>
          <a:stretch>
            <a:fillRect/>
          </a:stretch>
        </p:blipFill>
        <p:spPr>
          <a:xfrm rot="16200000">
            <a:off x="6574452" y="-5857481"/>
            <a:ext cx="11235020" cy="23684631"/>
          </a:xfrm>
          <a:prstGeom prst="rect">
            <a:avLst/>
          </a:prstGeom>
        </p:spPr>
      </p:pic>
      <p:sp>
        <p:nvSpPr>
          <p:cNvPr id="120" name="ViolA d’amorE 2.0"/>
          <p:cNvSpPr txBox="1">
            <a:spLocks noGrp="1"/>
          </p:cNvSpPr>
          <p:nvPr>
            <p:ph type="title"/>
          </p:nvPr>
        </p:nvSpPr>
        <p:spPr>
          <a:xfrm>
            <a:off x="-3123415" y="739237"/>
            <a:ext cx="19621501" cy="1803401"/>
          </a:xfrm>
          <a:prstGeom prst="rect">
            <a:avLst/>
          </a:prstGeom>
        </p:spPr>
        <p:txBody>
          <a:bodyPr/>
          <a:lstStyle>
            <a:lvl1pPr>
              <a:defRPr>
                <a:solidFill>
                  <a:srgbClr val="FFFFFF"/>
                </a:solidFill>
              </a:defRPr>
            </a:lvl1pPr>
          </a:lstStyle>
          <a:p>
            <a:r>
              <a:t>ViolA d’amorE 2.0</a:t>
            </a:r>
          </a:p>
        </p:txBody>
      </p:sp>
      <p:sp>
        <p:nvSpPr>
          <p:cNvPr id="121" name="By Antonin Le Faure"/>
          <p:cNvSpPr txBox="1">
            <a:spLocks noGrp="1"/>
          </p:cNvSpPr>
          <p:nvPr>
            <p:ph type="body" sz="quarter" idx="1"/>
          </p:nvPr>
        </p:nvSpPr>
        <p:spPr>
          <a:xfrm>
            <a:off x="2579398" y="12068723"/>
            <a:ext cx="19621501" cy="1600201"/>
          </a:xfrm>
          <a:prstGeom prst="rect">
            <a:avLst/>
          </a:prstGeom>
        </p:spPr>
        <p:txBody>
          <a:bodyPr/>
          <a:lstStyle/>
          <a:p>
            <a:r>
              <a:t>By Antonin Le Faure</a:t>
            </a:r>
          </a:p>
        </p:txBody>
      </p:sp>
      <p:sp>
        <p:nvSpPr>
          <p:cNvPr id="122" name="Contemporary composition for an instrument from the past"/>
          <p:cNvSpPr txBox="1"/>
          <p:nvPr/>
        </p:nvSpPr>
        <p:spPr>
          <a:xfrm>
            <a:off x="1771771" y="9589196"/>
            <a:ext cx="21008473" cy="180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defTabSz="301752">
              <a:spcBef>
                <a:spcPts val="700"/>
              </a:spcBef>
              <a:defRPr sz="5148" cap="all">
                <a:solidFill>
                  <a:srgbClr val="FFFFFF"/>
                </a:solidFill>
              </a:defRPr>
            </a:pPr>
            <a:r>
              <a:t>Contemporary composition for an instrument from the past </a:t>
            </a:r>
            <a:endParaRPr sz="792"/>
          </a:p>
        </p:txBody>
      </p:sp>
      <p:sp>
        <p:nvSpPr>
          <p:cNvPr id="123" name="Numéro de diapositive"/>
          <p:cNvSpPr txBox="1">
            <a:spLocks noGrp="1"/>
          </p:cNvSpPr>
          <p:nvPr>
            <p:ph type="sldNum" sz="quarter" idx="4294967295"/>
          </p:nvPr>
        </p:nvSpPr>
        <p:spPr>
          <a:xfrm>
            <a:off x="12052300" y="13081000"/>
            <a:ext cx="266701" cy="4572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sp>
        <p:nvSpPr>
          <p:cNvPr id="180" name="EX 4 G. F. HAAS, SOLO FÜR VIOLA D’AMORE : ACCORDATURA &amp; CHORD SYSTEM"/>
          <p:cNvSpPr txBox="1"/>
          <p:nvPr/>
        </p:nvSpPr>
        <p:spPr>
          <a:xfrm>
            <a:off x="6161168" y="11229033"/>
            <a:ext cx="9630325" cy="1235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4 G. F. HAAS, SOLO FÜR VIOLA D’AMORE : ACCORDATURA &amp; CHORD SYSTEM </a:t>
            </a:r>
          </a:p>
        </p:txBody>
      </p:sp>
      <p:grpSp>
        <p:nvGrpSpPr>
          <p:cNvPr id="183" name="page49image19403024.png"/>
          <p:cNvGrpSpPr/>
          <p:nvPr/>
        </p:nvGrpSpPr>
        <p:grpSpPr>
          <a:xfrm>
            <a:off x="4199483" y="2888347"/>
            <a:ext cx="14302356" cy="8356376"/>
            <a:chOff x="0" y="0"/>
            <a:chExt cx="14302354" cy="8356375"/>
          </a:xfrm>
        </p:grpSpPr>
        <p:pic>
          <p:nvPicPr>
            <p:cNvPr id="182" name="page49image19403024.png" descr="page49image19403024.png"/>
            <p:cNvPicPr>
              <a:picLocks noChangeAspect="1"/>
            </p:cNvPicPr>
            <p:nvPr/>
          </p:nvPicPr>
          <p:blipFill>
            <a:blip r:embed="rId2"/>
            <a:stretch>
              <a:fillRect/>
            </a:stretch>
          </p:blipFill>
          <p:spPr>
            <a:xfrm>
              <a:off x="88900" y="50800"/>
              <a:ext cx="14124555" cy="8115076"/>
            </a:xfrm>
            <a:prstGeom prst="rect">
              <a:avLst/>
            </a:prstGeom>
            <a:ln>
              <a:noFill/>
            </a:ln>
            <a:effectLst/>
          </p:spPr>
        </p:pic>
        <p:pic>
          <p:nvPicPr>
            <p:cNvPr id="181" name="page49image19403024.png" descr="page49image19403024.png"/>
            <p:cNvPicPr>
              <a:picLocks/>
            </p:cNvPicPr>
            <p:nvPr/>
          </p:nvPicPr>
          <p:blipFill>
            <a:blip r:embed="rId3"/>
            <a:stretch>
              <a:fillRect/>
            </a:stretch>
          </p:blipFill>
          <p:spPr>
            <a:xfrm>
              <a:off x="0" y="0"/>
              <a:ext cx="14302355" cy="8356376"/>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sp>
        <p:nvSpPr>
          <p:cNvPr id="186" name="EX 5 G. F. HAAS, SOLO FÜR VIOLA D’AMORE : FLAGEOLET HARMONICS ARPEGGIO(LIGNE 11)"/>
          <p:cNvSpPr txBox="1"/>
          <p:nvPr/>
        </p:nvSpPr>
        <p:spPr>
          <a:xfrm>
            <a:off x="6915576" y="9937588"/>
            <a:ext cx="9630325" cy="123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5 G. F. HAAS, SOLO FÜR VIOLA D’AMORE : FLAGEOLET HARMONICS ARPEGGIO(LIGNE 11) </a:t>
            </a:r>
          </a:p>
        </p:txBody>
      </p:sp>
      <p:grpSp>
        <p:nvGrpSpPr>
          <p:cNvPr id="189" name="page49image19407808.png"/>
          <p:cNvGrpSpPr/>
          <p:nvPr/>
        </p:nvGrpSpPr>
        <p:grpSpPr>
          <a:xfrm>
            <a:off x="2133204" y="3986017"/>
            <a:ext cx="18274436" cy="5597755"/>
            <a:chOff x="0" y="0"/>
            <a:chExt cx="18274434" cy="5597754"/>
          </a:xfrm>
        </p:grpSpPr>
        <p:pic>
          <p:nvPicPr>
            <p:cNvPr id="188" name="page49image19407808.png" descr="page49image19407808.png"/>
            <p:cNvPicPr>
              <a:picLocks noChangeAspect="1"/>
            </p:cNvPicPr>
            <p:nvPr/>
          </p:nvPicPr>
          <p:blipFill>
            <a:blip r:embed="rId2"/>
            <a:stretch>
              <a:fillRect/>
            </a:stretch>
          </p:blipFill>
          <p:spPr>
            <a:xfrm>
              <a:off x="88900" y="50800"/>
              <a:ext cx="18096635" cy="5356455"/>
            </a:xfrm>
            <a:prstGeom prst="rect">
              <a:avLst/>
            </a:prstGeom>
            <a:ln>
              <a:noFill/>
            </a:ln>
            <a:effectLst/>
          </p:spPr>
        </p:pic>
        <p:pic>
          <p:nvPicPr>
            <p:cNvPr id="187" name="page49image19407808.png" descr="page49image19407808.png"/>
            <p:cNvPicPr>
              <a:picLocks/>
            </p:cNvPicPr>
            <p:nvPr/>
          </p:nvPicPr>
          <p:blipFill>
            <a:blip r:embed="rId3"/>
            <a:stretch>
              <a:fillRect/>
            </a:stretch>
          </p:blipFill>
          <p:spPr>
            <a:xfrm>
              <a:off x="0" y="0"/>
              <a:ext cx="18274435" cy="5597755"/>
            </a:xfrm>
            <a:prstGeom prst="rect">
              <a:avLst/>
            </a:prstGeom>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sp>
        <p:nvSpPr>
          <p:cNvPr id="192" name="EX 6 G. F. HAAS, SOLO FÜR VIOLA D’AMORE : PLAYING UNISON (LIGNE 25)"/>
          <p:cNvSpPr txBox="1"/>
          <p:nvPr/>
        </p:nvSpPr>
        <p:spPr>
          <a:xfrm>
            <a:off x="6915576" y="9937588"/>
            <a:ext cx="9630325" cy="123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6 G. F. HAAS, SOLO FÜR VIOLA D’AMORE : PLAYING UNISON (LIGNE 25) </a:t>
            </a:r>
          </a:p>
        </p:txBody>
      </p:sp>
      <p:grpSp>
        <p:nvGrpSpPr>
          <p:cNvPr id="195" name="page50image19510272.png"/>
          <p:cNvGrpSpPr/>
          <p:nvPr/>
        </p:nvGrpSpPr>
        <p:grpSpPr>
          <a:xfrm>
            <a:off x="1309419" y="3790737"/>
            <a:ext cx="20842639" cy="4611971"/>
            <a:chOff x="0" y="0"/>
            <a:chExt cx="20842637" cy="4611970"/>
          </a:xfrm>
        </p:grpSpPr>
        <p:pic>
          <p:nvPicPr>
            <p:cNvPr id="194" name="page50image19510272.png" descr="page50image19510272.png"/>
            <p:cNvPicPr>
              <a:picLocks noChangeAspect="1"/>
            </p:cNvPicPr>
            <p:nvPr/>
          </p:nvPicPr>
          <p:blipFill>
            <a:blip r:embed="rId2"/>
            <a:stretch>
              <a:fillRect/>
            </a:stretch>
          </p:blipFill>
          <p:spPr>
            <a:xfrm>
              <a:off x="88900" y="50800"/>
              <a:ext cx="20664838" cy="4370671"/>
            </a:xfrm>
            <a:prstGeom prst="rect">
              <a:avLst/>
            </a:prstGeom>
            <a:ln>
              <a:noFill/>
            </a:ln>
            <a:effectLst/>
          </p:spPr>
        </p:pic>
        <p:pic>
          <p:nvPicPr>
            <p:cNvPr id="193" name="page50image19510272.png" descr="page50image19510272.png"/>
            <p:cNvPicPr>
              <a:picLocks/>
            </p:cNvPicPr>
            <p:nvPr/>
          </p:nvPicPr>
          <p:blipFill>
            <a:blip r:embed="rId3"/>
            <a:stretch>
              <a:fillRect/>
            </a:stretch>
          </p:blipFill>
          <p:spPr>
            <a:xfrm>
              <a:off x="0" y="0"/>
              <a:ext cx="20842638" cy="4611971"/>
            </a:xfrm>
            <a:prstGeom prst="rect">
              <a:avLst/>
            </a:prstGeom>
            <a:effectLst/>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sp>
        <p:nvSpPr>
          <p:cNvPr id="198" name="EX 7 G. F. HAAS, SOLO FÜR VIOLA D’AMORE : LEFT HAND PIZZ ON RESONANCE STRINGS (LIGNE 45)"/>
          <p:cNvSpPr txBox="1"/>
          <p:nvPr/>
        </p:nvSpPr>
        <p:spPr>
          <a:xfrm>
            <a:off x="6915576" y="9937588"/>
            <a:ext cx="9630325" cy="123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7 G. F. HAAS, SOLO FÜR VIOLA D’AMORE : LEFT HAND PIZZ ON RESONANCE STRINGS (LIGNE 45) </a:t>
            </a:r>
          </a:p>
        </p:txBody>
      </p:sp>
      <p:grpSp>
        <p:nvGrpSpPr>
          <p:cNvPr id="201" name="page50image19510896.png"/>
          <p:cNvGrpSpPr/>
          <p:nvPr/>
        </p:nvGrpSpPr>
        <p:grpSpPr>
          <a:xfrm>
            <a:off x="2587954" y="2994421"/>
            <a:ext cx="18423709" cy="6419373"/>
            <a:chOff x="0" y="0"/>
            <a:chExt cx="18423707" cy="6419372"/>
          </a:xfrm>
        </p:grpSpPr>
        <p:pic>
          <p:nvPicPr>
            <p:cNvPr id="200" name="page50image19510896.png" descr="page50image19510896.png"/>
            <p:cNvPicPr>
              <a:picLocks noChangeAspect="1"/>
            </p:cNvPicPr>
            <p:nvPr/>
          </p:nvPicPr>
          <p:blipFill>
            <a:blip r:embed="rId2"/>
            <a:stretch>
              <a:fillRect/>
            </a:stretch>
          </p:blipFill>
          <p:spPr>
            <a:xfrm>
              <a:off x="88900" y="50800"/>
              <a:ext cx="18245908" cy="6178073"/>
            </a:xfrm>
            <a:prstGeom prst="rect">
              <a:avLst/>
            </a:prstGeom>
            <a:ln>
              <a:noFill/>
            </a:ln>
            <a:effectLst/>
          </p:spPr>
        </p:pic>
        <p:pic>
          <p:nvPicPr>
            <p:cNvPr id="199" name="page50image19510896.png" descr="page50image19510896.png"/>
            <p:cNvPicPr>
              <a:picLocks/>
            </p:cNvPicPr>
            <p:nvPr/>
          </p:nvPicPr>
          <p:blipFill>
            <a:blip r:embed="rId3"/>
            <a:stretch>
              <a:fillRect/>
            </a:stretch>
          </p:blipFill>
          <p:spPr>
            <a:xfrm>
              <a:off x="0" y="0"/>
              <a:ext cx="18423708" cy="6419373"/>
            </a:xfrm>
            <a:prstGeom prst="rect">
              <a:avLst/>
            </a:prstGeom>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sp>
        <p:nvSpPr>
          <p:cNvPr id="204" name="EX 8 G. F. HAAS, SOLO FÜR VIOLA D’AMORE : LEFT HAND PIZZ ON RESONANCE STRINGS (LIGNE 68)"/>
          <p:cNvSpPr txBox="1"/>
          <p:nvPr/>
        </p:nvSpPr>
        <p:spPr>
          <a:xfrm>
            <a:off x="6915576" y="9937588"/>
            <a:ext cx="9630325" cy="123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8 G. F. HAAS, SOLO FÜR VIOLA D’AMORE : LEFT HAND PIZZ ON RESONANCE STRINGS (LIGNE 68) </a:t>
            </a:r>
          </a:p>
        </p:txBody>
      </p:sp>
      <p:grpSp>
        <p:nvGrpSpPr>
          <p:cNvPr id="207" name="page51image19546944.png"/>
          <p:cNvGrpSpPr/>
          <p:nvPr/>
        </p:nvGrpSpPr>
        <p:grpSpPr>
          <a:xfrm>
            <a:off x="6156960" y="2788279"/>
            <a:ext cx="10756654" cy="7301860"/>
            <a:chOff x="0" y="0"/>
            <a:chExt cx="10756652" cy="7301859"/>
          </a:xfrm>
        </p:grpSpPr>
        <p:pic>
          <p:nvPicPr>
            <p:cNvPr id="206" name="page51image19546944.png" descr="page51image19546944.png"/>
            <p:cNvPicPr>
              <a:picLocks noChangeAspect="1"/>
            </p:cNvPicPr>
            <p:nvPr/>
          </p:nvPicPr>
          <p:blipFill>
            <a:blip r:embed="rId2"/>
            <a:stretch>
              <a:fillRect/>
            </a:stretch>
          </p:blipFill>
          <p:spPr>
            <a:xfrm>
              <a:off x="88900" y="50800"/>
              <a:ext cx="10578853" cy="7060560"/>
            </a:xfrm>
            <a:prstGeom prst="rect">
              <a:avLst/>
            </a:prstGeom>
            <a:ln>
              <a:noFill/>
            </a:ln>
            <a:effectLst/>
          </p:spPr>
        </p:pic>
        <p:pic>
          <p:nvPicPr>
            <p:cNvPr id="205" name="page51image19546944.png" descr="page51image19546944.png"/>
            <p:cNvPicPr>
              <a:picLocks/>
            </p:cNvPicPr>
            <p:nvPr/>
          </p:nvPicPr>
          <p:blipFill>
            <a:blip r:embed="rId3"/>
            <a:stretch>
              <a:fillRect/>
            </a:stretch>
          </p:blipFill>
          <p:spPr>
            <a:xfrm>
              <a:off x="0" y="0"/>
              <a:ext cx="10756653" cy="7301860"/>
            </a:xfrm>
            <a:prstGeom prst="rect">
              <a:avLst/>
            </a:prstGeom>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sp>
        <p:nvSpPr>
          <p:cNvPr id="210" name="EX 9 G. F. HAAS, SOLO FÜR VIOLA D’AMORE : TO PLAY ARCO ON THE RESONANCE STRINGS &amp; LEFT HAND PIZZICATO (LIGNE 70)"/>
          <p:cNvSpPr txBox="1"/>
          <p:nvPr/>
        </p:nvSpPr>
        <p:spPr>
          <a:xfrm>
            <a:off x="6915576" y="9937588"/>
            <a:ext cx="9630325" cy="123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9 G. F. HAAS, SOLO FÜR VIOLA D’AMORE : TO PLAY ARCO ON THE RESONANCE STRINGS &amp; LEFT HAND PIZZICATO (LIGNE 70) </a:t>
            </a:r>
          </a:p>
        </p:txBody>
      </p:sp>
      <p:grpSp>
        <p:nvGrpSpPr>
          <p:cNvPr id="213" name="page51image19739648.png"/>
          <p:cNvGrpSpPr/>
          <p:nvPr/>
        </p:nvGrpSpPr>
        <p:grpSpPr>
          <a:xfrm>
            <a:off x="6592283" y="2758536"/>
            <a:ext cx="10563076" cy="7047538"/>
            <a:chOff x="0" y="0"/>
            <a:chExt cx="10563074" cy="7047537"/>
          </a:xfrm>
        </p:grpSpPr>
        <p:pic>
          <p:nvPicPr>
            <p:cNvPr id="212" name="page51image19739648.png" descr="page51image19739648.png"/>
            <p:cNvPicPr>
              <a:picLocks noChangeAspect="1"/>
            </p:cNvPicPr>
            <p:nvPr/>
          </p:nvPicPr>
          <p:blipFill>
            <a:blip r:embed="rId2"/>
            <a:stretch>
              <a:fillRect/>
            </a:stretch>
          </p:blipFill>
          <p:spPr>
            <a:xfrm>
              <a:off x="88900" y="50800"/>
              <a:ext cx="10385275" cy="6806238"/>
            </a:xfrm>
            <a:prstGeom prst="rect">
              <a:avLst/>
            </a:prstGeom>
            <a:ln>
              <a:noFill/>
            </a:ln>
            <a:effectLst/>
          </p:spPr>
        </p:pic>
        <p:pic>
          <p:nvPicPr>
            <p:cNvPr id="211" name="page51image19739648.png" descr="page51image19739648.png"/>
            <p:cNvPicPr>
              <a:picLocks/>
            </p:cNvPicPr>
            <p:nvPr/>
          </p:nvPicPr>
          <p:blipFill>
            <a:blip r:embed="rId3"/>
            <a:stretch>
              <a:fillRect/>
            </a:stretch>
          </p:blipFill>
          <p:spPr>
            <a:xfrm>
              <a:off x="0" y="0"/>
              <a:ext cx="10563075" cy="7047538"/>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sp>
        <p:nvSpPr>
          <p:cNvPr id="216" name="EX 10 G. F. HAAS, SOLO FÜR VIOLA D’AMORE : GLISSANDI OF CHORDS ON ALL THE STRINGS"/>
          <p:cNvSpPr txBox="1"/>
          <p:nvPr/>
        </p:nvSpPr>
        <p:spPr>
          <a:xfrm>
            <a:off x="6851643" y="10052667"/>
            <a:ext cx="9630325" cy="123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10 G. F. HAAS, SOLO FÜR VIOLA D’AMORE : GLISSANDI OF CHORDS ON ALL THE STRINGS</a:t>
            </a:r>
          </a:p>
        </p:txBody>
      </p:sp>
      <p:grpSp>
        <p:nvGrpSpPr>
          <p:cNvPr id="219" name="page52image19634896.png"/>
          <p:cNvGrpSpPr/>
          <p:nvPr/>
        </p:nvGrpSpPr>
        <p:grpSpPr>
          <a:xfrm>
            <a:off x="5633103" y="2905275"/>
            <a:ext cx="12708623" cy="7259186"/>
            <a:chOff x="0" y="0"/>
            <a:chExt cx="12708621" cy="7259184"/>
          </a:xfrm>
        </p:grpSpPr>
        <p:pic>
          <p:nvPicPr>
            <p:cNvPr id="218" name="page52image19634896.png" descr="page52image19634896.png"/>
            <p:cNvPicPr>
              <a:picLocks noChangeAspect="1"/>
            </p:cNvPicPr>
            <p:nvPr/>
          </p:nvPicPr>
          <p:blipFill>
            <a:blip r:embed="rId2"/>
            <a:stretch>
              <a:fillRect/>
            </a:stretch>
          </p:blipFill>
          <p:spPr>
            <a:xfrm>
              <a:off x="88900" y="50800"/>
              <a:ext cx="12530822" cy="7017885"/>
            </a:xfrm>
            <a:prstGeom prst="rect">
              <a:avLst/>
            </a:prstGeom>
            <a:ln>
              <a:noFill/>
            </a:ln>
            <a:effectLst/>
          </p:spPr>
        </p:pic>
        <p:pic>
          <p:nvPicPr>
            <p:cNvPr id="217" name="page52image19634896.png" descr="page52image19634896.png"/>
            <p:cNvPicPr>
              <a:picLocks/>
            </p:cNvPicPr>
            <p:nvPr/>
          </p:nvPicPr>
          <p:blipFill>
            <a:blip r:embed="rId3"/>
            <a:stretch>
              <a:fillRect/>
            </a:stretch>
          </p:blipFill>
          <p:spPr>
            <a:xfrm>
              <a:off x="0" y="0"/>
              <a:ext cx="12708622" cy="7259185"/>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defTabSz="457200">
              <a:spcBef>
                <a:spcPts val="1200"/>
              </a:spcBef>
              <a:defRPr sz="3400">
                <a:solidFill>
                  <a:srgbClr val="231F20"/>
                </a:solidFill>
              </a:defRPr>
            </a:pPr>
            <a:r>
              <a:t>Grégoire Lorieux , L’esprit d'amour (2001) pour soprano et viole d'amour amplifiée </a:t>
            </a:r>
            <a:endParaRPr>
              <a:solidFill>
                <a:srgbClr val="000000"/>
              </a:solidFill>
            </a:endParaRPr>
          </a:p>
        </p:txBody>
      </p:sp>
      <p:grpSp>
        <p:nvGrpSpPr>
          <p:cNvPr id="224" name="gregoire Lorieux.jpg"/>
          <p:cNvGrpSpPr/>
          <p:nvPr/>
        </p:nvGrpSpPr>
        <p:grpSpPr>
          <a:xfrm>
            <a:off x="14393791" y="2738671"/>
            <a:ext cx="6147085" cy="9213057"/>
            <a:chOff x="0" y="0"/>
            <a:chExt cx="6147084" cy="9213056"/>
          </a:xfrm>
        </p:grpSpPr>
        <p:pic>
          <p:nvPicPr>
            <p:cNvPr id="223" name="gregoire Lorieux.jpg" descr="gregoire Lorieux.jpg"/>
            <p:cNvPicPr>
              <a:picLocks noChangeAspect="1"/>
            </p:cNvPicPr>
            <p:nvPr/>
          </p:nvPicPr>
          <p:blipFill>
            <a:blip r:embed="rId2"/>
            <a:stretch>
              <a:fillRect/>
            </a:stretch>
          </p:blipFill>
          <p:spPr>
            <a:xfrm>
              <a:off x="88900" y="50800"/>
              <a:ext cx="5969285" cy="8971757"/>
            </a:xfrm>
            <a:prstGeom prst="rect">
              <a:avLst/>
            </a:prstGeom>
            <a:ln>
              <a:noFill/>
            </a:ln>
            <a:effectLst/>
          </p:spPr>
        </p:pic>
        <p:pic>
          <p:nvPicPr>
            <p:cNvPr id="222" name="gregoire Lorieux.jpg" descr="gregoire Lorieux.jpg"/>
            <p:cNvPicPr>
              <a:picLocks/>
            </p:cNvPicPr>
            <p:nvPr/>
          </p:nvPicPr>
          <p:blipFill>
            <a:blip r:embed="rId3"/>
            <a:stretch>
              <a:fillRect/>
            </a:stretch>
          </p:blipFill>
          <p:spPr>
            <a:xfrm>
              <a:off x="0" y="0"/>
              <a:ext cx="6147085" cy="9213057"/>
            </a:xfrm>
            <a:prstGeom prst="rect">
              <a:avLst/>
            </a:prstGeom>
            <a:effectLst/>
          </p:spPr>
        </p:pic>
      </p:grpSp>
      <p:sp>
        <p:nvSpPr>
          <p:cNvPr id="225" name="audio excerpt…"/>
          <p:cNvSpPr txBox="1"/>
          <p:nvPr/>
        </p:nvSpPr>
        <p:spPr>
          <a:xfrm>
            <a:off x="664615" y="6199331"/>
            <a:ext cx="13341275" cy="182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4300" cap="all">
                <a:solidFill>
                  <a:srgbClr val="000000"/>
                </a:solidFill>
              </a:defRPr>
            </a:pPr>
            <a:r>
              <a:t>audio excerpt</a:t>
            </a:r>
          </a:p>
          <a:p>
            <a:pPr algn="l" defTabSz="457200">
              <a:defRPr sz="2100" u="sng">
                <a:solidFill>
                  <a:srgbClr val="00008B"/>
                </a:solidFill>
                <a:uFill>
                  <a:solidFill>
                    <a:srgbClr val="00008B"/>
                  </a:solidFill>
                </a:uFill>
                <a:latin typeface="Times Roman"/>
                <a:ea typeface="Times Roman"/>
                <a:cs typeface="Times Roman"/>
                <a:sym typeface="Times Roman"/>
              </a:defRPr>
            </a:pPr>
            <a:r>
              <a:rPr>
                <a:hlinkClick r:id="rId4"/>
              </a:rPr>
              <a:t>https://soundcloud.com/gr-goire-lorieux/lesprit-damour?utm_source=mobi&amp;utm_campaign=social_sharing&amp;utm_terms=mobi_google_one_tap.treatment</a:t>
            </a:r>
          </a:p>
        </p:txBody>
      </p:sp>
      <p:sp>
        <p:nvSpPr>
          <p:cNvPr id="226" name="Grégoire Lorieux (1976-  )"/>
          <p:cNvSpPr txBox="1"/>
          <p:nvPr/>
        </p:nvSpPr>
        <p:spPr>
          <a:xfrm>
            <a:off x="14805833" y="12072267"/>
            <a:ext cx="5694283"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1200"/>
              </a:spcBef>
              <a:defRPr sz="2200" cap="all">
                <a:solidFill>
                  <a:srgbClr val="231F20"/>
                </a:solidFill>
              </a:defRPr>
            </a:lvl1pPr>
          </a:lstStyle>
          <a:p>
            <a:r>
              <a:t>Grégoire Lorieux (1976-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defTabSz="457200">
              <a:spcBef>
                <a:spcPts val="1200"/>
              </a:spcBef>
              <a:defRPr sz="3400">
                <a:solidFill>
                  <a:srgbClr val="231F20"/>
                </a:solidFill>
              </a:defRPr>
            </a:pPr>
            <a:r>
              <a:t>Grégoire Lorieux , L’esprit d'amour (2001) pour soprano et viole d'amour amplifiée </a:t>
            </a:r>
            <a:endParaRPr>
              <a:solidFill>
                <a:srgbClr val="000000"/>
              </a:solidFill>
            </a:endParaRPr>
          </a:p>
        </p:txBody>
      </p:sp>
      <p:sp>
        <p:nvSpPr>
          <p:cNvPr id="229" name="EX 11 : G. LORIEUX, L’ESPRIT D’AMOUR : ACCORDATURA &amp; CHORD SYSTEMA"/>
          <p:cNvSpPr txBox="1"/>
          <p:nvPr/>
        </p:nvSpPr>
        <p:spPr>
          <a:xfrm>
            <a:off x="7020579" y="11344112"/>
            <a:ext cx="9630325" cy="1235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11 : G. LORIEUX, L’ESPRIT D’AMOUR : ACCORDATURA &amp; CHORD SYSTEMA </a:t>
            </a:r>
          </a:p>
        </p:txBody>
      </p:sp>
      <p:grpSp>
        <p:nvGrpSpPr>
          <p:cNvPr id="232" name="page53image19646080.png"/>
          <p:cNvGrpSpPr/>
          <p:nvPr/>
        </p:nvGrpSpPr>
        <p:grpSpPr>
          <a:xfrm>
            <a:off x="4833030" y="3002225"/>
            <a:ext cx="14005422" cy="8594602"/>
            <a:chOff x="0" y="0"/>
            <a:chExt cx="14005421" cy="8594601"/>
          </a:xfrm>
        </p:grpSpPr>
        <p:pic>
          <p:nvPicPr>
            <p:cNvPr id="231" name="page53image19646080.png" descr="page53image19646080.png"/>
            <p:cNvPicPr>
              <a:picLocks noChangeAspect="1"/>
            </p:cNvPicPr>
            <p:nvPr/>
          </p:nvPicPr>
          <p:blipFill>
            <a:blip r:embed="rId2"/>
            <a:stretch>
              <a:fillRect/>
            </a:stretch>
          </p:blipFill>
          <p:spPr>
            <a:xfrm>
              <a:off x="88900" y="50800"/>
              <a:ext cx="13827622" cy="8353302"/>
            </a:xfrm>
            <a:prstGeom prst="rect">
              <a:avLst/>
            </a:prstGeom>
            <a:ln>
              <a:noFill/>
            </a:ln>
            <a:effectLst/>
          </p:spPr>
        </p:pic>
        <p:pic>
          <p:nvPicPr>
            <p:cNvPr id="230" name="page53image19646080.png" descr="page53image19646080.png"/>
            <p:cNvPicPr>
              <a:picLocks/>
            </p:cNvPicPr>
            <p:nvPr/>
          </p:nvPicPr>
          <p:blipFill>
            <a:blip r:embed="rId3"/>
            <a:stretch>
              <a:fillRect/>
            </a:stretch>
          </p:blipFill>
          <p:spPr>
            <a:xfrm>
              <a:off x="0" y="0"/>
              <a:ext cx="14005422" cy="8594602"/>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defTabSz="457200">
              <a:spcBef>
                <a:spcPts val="1200"/>
              </a:spcBef>
              <a:defRPr sz="3400">
                <a:solidFill>
                  <a:srgbClr val="231F20"/>
                </a:solidFill>
              </a:defRPr>
            </a:pPr>
            <a:r>
              <a:t>Grégoire Lorieux , L’esprit d'amour (2001) pour soprano et viole d'amour amplifiée </a:t>
            </a:r>
            <a:endParaRPr>
              <a:solidFill>
                <a:srgbClr val="000000"/>
              </a:solidFill>
            </a:endParaRPr>
          </a:p>
        </p:txBody>
      </p:sp>
      <p:sp>
        <p:nvSpPr>
          <p:cNvPr id="235" name="EX 12 : G. LORIEUX, L’ESPRIT D’AMOUR : MES 47-48"/>
          <p:cNvSpPr txBox="1"/>
          <p:nvPr/>
        </p:nvSpPr>
        <p:spPr>
          <a:xfrm>
            <a:off x="7161231" y="10703658"/>
            <a:ext cx="9630325" cy="90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12 : G. LORIEUX, L’ESPRIT D’AMOUR : MES 47-48 </a:t>
            </a:r>
          </a:p>
        </p:txBody>
      </p:sp>
      <p:pic>
        <p:nvPicPr>
          <p:cNvPr id="236" name="page54image19637184.png" descr="page54image19637184.png"/>
          <p:cNvPicPr>
            <a:picLocks noChangeAspect="1"/>
          </p:cNvPicPr>
          <p:nvPr/>
        </p:nvPicPr>
        <p:blipFill>
          <a:blip r:embed="rId2"/>
          <a:stretch>
            <a:fillRect/>
          </a:stretch>
        </p:blipFill>
        <p:spPr>
          <a:xfrm>
            <a:off x="2181621" y="3538392"/>
            <a:ext cx="19589545" cy="663921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Introduction"/>
          <p:cNvSpPr txBox="1">
            <a:spLocks noGrp="1"/>
          </p:cNvSpPr>
          <p:nvPr>
            <p:ph type="title"/>
          </p:nvPr>
        </p:nvSpPr>
        <p:spPr>
          <a:prstGeom prst="rect">
            <a:avLst/>
          </a:prstGeom>
        </p:spPr>
        <p:txBody>
          <a:bodyPr/>
          <a:lstStyle/>
          <a:p>
            <a:r>
              <a:t>Introduction</a:t>
            </a:r>
          </a:p>
        </p:txBody>
      </p:sp>
      <p:sp>
        <p:nvSpPr>
          <p:cNvPr id="126" name="Quick sight of viola d’amore composers of the twentieth century"/>
          <p:cNvSpPr txBox="1">
            <a:spLocks noGrp="1"/>
          </p:cNvSpPr>
          <p:nvPr>
            <p:ph type="body" sz="half" idx="1"/>
          </p:nvPr>
        </p:nvSpPr>
        <p:spPr>
          <a:prstGeom prst="rect">
            <a:avLst/>
          </a:prstGeom>
        </p:spPr>
        <p:txBody>
          <a:bodyPr/>
          <a:lstStyle/>
          <a:p>
            <a:endParaRPr/>
          </a:p>
          <a:p>
            <a:pPr defTabSz="457200">
              <a:spcBef>
                <a:spcPts val="0"/>
              </a:spcBef>
              <a:buChar char="➡"/>
              <a:defRPr>
                <a:solidFill>
                  <a:srgbClr val="000000"/>
                </a:solidFill>
              </a:defRPr>
            </a:pPr>
            <a:r>
              <a:t>Quick sight of viola d’amore composers of the twentieth century</a:t>
            </a:r>
          </a:p>
        </p:txBody>
      </p:sp>
      <p:pic>
        <p:nvPicPr>
          <p:cNvPr id="127" name="csm_W-3-2-4-28-PH-stimmt-Viola_3821b02541.jpg" descr="csm_W-3-2-4-28-PH-stimmt-Viola_3821b02541.jpg"/>
          <p:cNvPicPr>
            <a:picLocks noChangeAspect="1"/>
          </p:cNvPicPr>
          <p:nvPr/>
        </p:nvPicPr>
        <p:blipFill>
          <a:blip r:embed="rId2"/>
          <a:srcRect/>
          <a:stretch>
            <a:fillRect/>
          </a:stretch>
        </p:blipFill>
        <p:spPr>
          <a:xfrm>
            <a:off x="18934816" y="903080"/>
            <a:ext cx="5029763" cy="7544645"/>
          </a:xfrm>
          <a:prstGeom prst="rect">
            <a:avLst/>
          </a:prstGeom>
          <a:ln w="12700">
            <a:miter lim="400000"/>
          </a:ln>
        </p:spPr>
      </p:pic>
      <p:pic>
        <p:nvPicPr>
          <p:cNvPr id="128" name="LouisVanWaefelghem_BNF.jpg" descr="LouisVanWaefelghem_BNF.jpg"/>
          <p:cNvPicPr>
            <a:picLocks noGrp="1" noChangeAspect="1"/>
          </p:cNvPicPr>
          <p:nvPr>
            <p:ph type="pic" idx="21"/>
          </p:nvPr>
        </p:nvPicPr>
        <p:blipFill>
          <a:blip r:embed="rId3"/>
          <a:srcRect l="1180" t="785"/>
          <a:stretch>
            <a:fillRect/>
          </a:stretch>
        </p:blipFill>
        <p:spPr>
          <a:xfrm>
            <a:off x="11705816" y="4951809"/>
            <a:ext cx="8609193" cy="6631879"/>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defTabSz="457200">
              <a:spcBef>
                <a:spcPts val="1200"/>
              </a:spcBef>
              <a:defRPr sz="3400">
                <a:solidFill>
                  <a:srgbClr val="231F20"/>
                </a:solidFill>
              </a:defRPr>
            </a:pPr>
            <a:r>
              <a:t>Grégoire Lorieux , L’esprit d'amour (2001) pour soprano et viole d'amour amplifiée </a:t>
            </a:r>
            <a:endParaRPr>
              <a:solidFill>
                <a:srgbClr val="000000"/>
              </a:solidFill>
            </a:endParaRPr>
          </a:p>
        </p:txBody>
      </p:sp>
      <p:sp>
        <p:nvSpPr>
          <p:cNvPr id="239" name="EX 13 : G. LORIEUX, L’ESPRIT D’AMOUR : MES 56-59"/>
          <p:cNvSpPr txBox="1"/>
          <p:nvPr/>
        </p:nvSpPr>
        <p:spPr>
          <a:xfrm>
            <a:off x="7161231" y="10703658"/>
            <a:ext cx="9630325" cy="90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13 : G. LORIEUX, L’ESPRIT D’AMOUR : MES 56-59 </a:t>
            </a:r>
          </a:p>
        </p:txBody>
      </p:sp>
      <p:grpSp>
        <p:nvGrpSpPr>
          <p:cNvPr id="242" name="page54image19633024.png"/>
          <p:cNvGrpSpPr/>
          <p:nvPr/>
        </p:nvGrpSpPr>
        <p:grpSpPr>
          <a:xfrm>
            <a:off x="3139042" y="3541424"/>
            <a:ext cx="18239235" cy="6825448"/>
            <a:chOff x="0" y="0"/>
            <a:chExt cx="18239233" cy="6825447"/>
          </a:xfrm>
        </p:grpSpPr>
        <p:pic>
          <p:nvPicPr>
            <p:cNvPr id="241" name="page54image19633024.png" descr="page54image19633024.png"/>
            <p:cNvPicPr>
              <a:picLocks noChangeAspect="1"/>
            </p:cNvPicPr>
            <p:nvPr/>
          </p:nvPicPr>
          <p:blipFill>
            <a:blip r:embed="rId2"/>
            <a:stretch>
              <a:fillRect/>
            </a:stretch>
          </p:blipFill>
          <p:spPr>
            <a:xfrm>
              <a:off x="88900" y="50800"/>
              <a:ext cx="18061434" cy="6584148"/>
            </a:xfrm>
            <a:prstGeom prst="rect">
              <a:avLst/>
            </a:prstGeom>
            <a:ln>
              <a:noFill/>
            </a:ln>
            <a:effectLst/>
          </p:spPr>
        </p:pic>
        <p:pic>
          <p:nvPicPr>
            <p:cNvPr id="240" name="page54image19633024.png" descr="page54image19633024.png"/>
            <p:cNvPicPr>
              <a:picLocks/>
            </p:cNvPicPr>
            <p:nvPr/>
          </p:nvPicPr>
          <p:blipFill>
            <a:blip r:embed="rId3"/>
            <a:stretch>
              <a:fillRect/>
            </a:stretch>
          </p:blipFill>
          <p:spPr>
            <a:xfrm>
              <a:off x="0" y="0"/>
              <a:ext cx="18239234" cy="6825448"/>
            </a:xfrm>
            <a:prstGeom prst="rect">
              <a:avLst/>
            </a:prstGeom>
            <a:effectLst/>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defTabSz="457200">
              <a:spcBef>
                <a:spcPts val="1200"/>
              </a:spcBef>
              <a:defRPr sz="3400">
                <a:solidFill>
                  <a:srgbClr val="231F20"/>
                </a:solidFill>
              </a:defRPr>
            </a:pPr>
            <a:r>
              <a:t>Grégoire Lorieux , L’esprit d'amour (2001) pour soprano et viole d'amour amplifiée </a:t>
            </a:r>
            <a:endParaRPr>
              <a:solidFill>
                <a:srgbClr val="000000"/>
              </a:solidFill>
            </a:endParaRPr>
          </a:p>
        </p:txBody>
      </p:sp>
      <p:sp>
        <p:nvSpPr>
          <p:cNvPr id="245" name="EX 14: G. LORIEUX, L’ESPRIT D’AMOUR : MES 116-121"/>
          <p:cNvSpPr txBox="1"/>
          <p:nvPr/>
        </p:nvSpPr>
        <p:spPr>
          <a:xfrm>
            <a:off x="7557615" y="10537052"/>
            <a:ext cx="9630325" cy="85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100">
                <a:solidFill>
                  <a:srgbClr val="000000"/>
                </a:solidFill>
                <a:latin typeface="Arial"/>
                <a:ea typeface="Arial"/>
                <a:cs typeface="Arial"/>
                <a:sym typeface="Arial"/>
              </a:defRPr>
            </a:lvl1pPr>
          </a:lstStyle>
          <a:p>
            <a:r>
              <a:t>EX 14: G. LORIEUX, L’ESPRIT D’AMOUR : MES 116-121 </a:t>
            </a:r>
          </a:p>
        </p:txBody>
      </p:sp>
      <p:grpSp>
        <p:nvGrpSpPr>
          <p:cNvPr id="248" name="page55image19405728.png"/>
          <p:cNvGrpSpPr/>
          <p:nvPr/>
        </p:nvGrpSpPr>
        <p:grpSpPr>
          <a:xfrm>
            <a:off x="2043066" y="4205114"/>
            <a:ext cx="20297868" cy="5445473"/>
            <a:chOff x="0" y="0"/>
            <a:chExt cx="20297866" cy="5445471"/>
          </a:xfrm>
        </p:grpSpPr>
        <p:pic>
          <p:nvPicPr>
            <p:cNvPr id="247" name="page55image19405728.png" descr="page55image19405728.png"/>
            <p:cNvPicPr>
              <a:picLocks noChangeAspect="1"/>
            </p:cNvPicPr>
            <p:nvPr/>
          </p:nvPicPr>
          <p:blipFill>
            <a:blip r:embed="rId2"/>
            <a:stretch>
              <a:fillRect/>
            </a:stretch>
          </p:blipFill>
          <p:spPr>
            <a:xfrm>
              <a:off x="88900" y="50800"/>
              <a:ext cx="20120067" cy="5204172"/>
            </a:xfrm>
            <a:prstGeom prst="rect">
              <a:avLst/>
            </a:prstGeom>
            <a:ln>
              <a:noFill/>
            </a:ln>
            <a:effectLst/>
          </p:spPr>
        </p:pic>
        <p:pic>
          <p:nvPicPr>
            <p:cNvPr id="246" name="page55image19405728.png" descr="page55image19405728.png"/>
            <p:cNvPicPr>
              <a:picLocks/>
            </p:cNvPicPr>
            <p:nvPr/>
          </p:nvPicPr>
          <p:blipFill>
            <a:blip r:embed="rId3"/>
            <a:stretch>
              <a:fillRect/>
            </a:stretch>
          </p:blipFill>
          <p:spPr>
            <a:xfrm>
              <a:off x="0" y="0"/>
              <a:ext cx="20297867" cy="5445472"/>
            </a:xfrm>
            <a:prstGeom prst="rect">
              <a:avLst/>
            </a:prstGeom>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Other aesthetics"/>
          <p:cNvSpPr txBox="1">
            <a:spLocks noGrp="1"/>
          </p:cNvSpPr>
          <p:nvPr>
            <p:ph type="title"/>
          </p:nvPr>
        </p:nvSpPr>
        <p:spPr>
          <a:prstGeom prst="rect">
            <a:avLst/>
          </a:prstGeom>
        </p:spPr>
        <p:txBody>
          <a:bodyPr/>
          <a:lstStyle>
            <a:lvl1pPr defTabSz="457200">
              <a:defRPr>
                <a:solidFill>
                  <a:srgbClr val="000000"/>
                </a:solidFill>
              </a:defRPr>
            </a:lvl1pPr>
          </a:lstStyle>
          <a:p>
            <a:r>
              <a:t>Other aesthetics</a:t>
            </a:r>
          </a:p>
        </p:txBody>
      </p:sp>
      <p:sp>
        <p:nvSpPr>
          <p:cNvPr id="251" name="Experimental music…"/>
          <p:cNvSpPr txBox="1">
            <a:spLocks noGrp="1"/>
          </p:cNvSpPr>
          <p:nvPr>
            <p:ph type="body" sz="half" idx="1"/>
          </p:nvPr>
        </p:nvSpPr>
        <p:spPr>
          <a:prstGeom prst="rect">
            <a:avLst/>
          </a:prstGeom>
        </p:spPr>
        <p:txBody>
          <a:bodyPr/>
          <a:lstStyle/>
          <a:p>
            <a:pPr defTabSz="457200">
              <a:spcBef>
                <a:spcPts val="1200"/>
              </a:spcBef>
              <a:buChar char="➡"/>
              <a:defRPr>
                <a:solidFill>
                  <a:srgbClr val="000000"/>
                </a:solidFill>
              </a:defRPr>
            </a:pPr>
            <a:r>
              <a:t>Experimental music </a:t>
            </a:r>
          </a:p>
          <a:p>
            <a:pPr marL="0" indent="0" defTabSz="457200">
              <a:spcBef>
                <a:spcPts val="1200"/>
              </a:spcBef>
              <a:buSzTx/>
              <a:buNone/>
              <a:defRPr>
                <a:solidFill>
                  <a:srgbClr val="000000"/>
                </a:solidFill>
              </a:defRPr>
            </a:pPr>
            <a:r>
              <a:t>    Johannes Fritsch </a:t>
            </a:r>
          </a:p>
        </p:txBody>
      </p:sp>
      <p:grpSp>
        <p:nvGrpSpPr>
          <p:cNvPr id="254" name="home3-4.jpg"/>
          <p:cNvGrpSpPr/>
          <p:nvPr/>
        </p:nvGrpSpPr>
        <p:grpSpPr>
          <a:xfrm>
            <a:off x="9272991" y="2980987"/>
            <a:ext cx="13754191" cy="9264633"/>
            <a:chOff x="0" y="0"/>
            <a:chExt cx="13754189" cy="9264632"/>
          </a:xfrm>
        </p:grpSpPr>
        <p:pic>
          <p:nvPicPr>
            <p:cNvPr id="253" name="home3-4.jpg" descr="home3-4.jpg"/>
            <p:cNvPicPr>
              <a:picLocks noChangeAspect="1"/>
            </p:cNvPicPr>
            <p:nvPr/>
          </p:nvPicPr>
          <p:blipFill>
            <a:blip r:embed="rId2"/>
            <a:stretch>
              <a:fillRect/>
            </a:stretch>
          </p:blipFill>
          <p:spPr>
            <a:xfrm>
              <a:off x="88900" y="50800"/>
              <a:ext cx="13576390" cy="9023333"/>
            </a:xfrm>
            <a:prstGeom prst="rect">
              <a:avLst/>
            </a:prstGeom>
            <a:ln>
              <a:noFill/>
            </a:ln>
            <a:effectLst/>
          </p:spPr>
        </p:pic>
        <p:pic>
          <p:nvPicPr>
            <p:cNvPr id="252" name="home3-4.jpg" descr="home3-4.jpg"/>
            <p:cNvPicPr>
              <a:picLocks/>
            </p:cNvPicPr>
            <p:nvPr/>
          </p:nvPicPr>
          <p:blipFill>
            <a:blip r:embed="rId3"/>
            <a:stretch>
              <a:fillRect/>
            </a:stretch>
          </p:blipFill>
          <p:spPr>
            <a:xfrm>
              <a:off x="0" y="0"/>
              <a:ext cx="13754190" cy="9264633"/>
            </a:xfrm>
            <a:prstGeom prst="rect">
              <a:avLst/>
            </a:prstGeom>
            <a:effectLst/>
          </p:spPr>
        </p:pic>
      </p:grpSp>
      <p:sp>
        <p:nvSpPr>
          <p:cNvPr id="255" name="Numéro de diapositive"/>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Other aesthetics"/>
          <p:cNvSpPr txBox="1">
            <a:spLocks noGrp="1"/>
          </p:cNvSpPr>
          <p:nvPr>
            <p:ph type="title"/>
          </p:nvPr>
        </p:nvSpPr>
        <p:spPr>
          <a:prstGeom prst="rect">
            <a:avLst/>
          </a:prstGeom>
        </p:spPr>
        <p:txBody>
          <a:bodyPr/>
          <a:lstStyle>
            <a:lvl1pPr defTabSz="457200">
              <a:defRPr>
                <a:solidFill>
                  <a:srgbClr val="000000"/>
                </a:solidFill>
              </a:defRPr>
            </a:lvl1pPr>
          </a:lstStyle>
          <a:p>
            <a:r>
              <a:t>Other aesthetics</a:t>
            </a:r>
          </a:p>
        </p:txBody>
      </p:sp>
      <p:sp>
        <p:nvSpPr>
          <p:cNvPr id="258" name="film music…"/>
          <p:cNvSpPr txBox="1">
            <a:spLocks noGrp="1"/>
          </p:cNvSpPr>
          <p:nvPr>
            <p:ph type="body" sz="half" idx="1"/>
          </p:nvPr>
        </p:nvSpPr>
        <p:spPr>
          <a:prstGeom prst="rect">
            <a:avLst/>
          </a:prstGeom>
        </p:spPr>
        <p:txBody>
          <a:bodyPr/>
          <a:lstStyle/>
          <a:p>
            <a:pPr defTabSz="457200">
              <a:spcBef>
                <a:spcPts val="1200"/>
              </a:spcBef>
              <a:buChar char="➡"/>
              <a:defRPr>
                <a:solidFill>
                  <a:srgbClr val="000000"/>
                </a:solidFill>
              </a:defRPr>
            </a:pPr>
            <a:r>
              <a:t>film music</a:t>
            </a:r>
          </a:p>
          <a:p>
            <a:pPr marL="0" indent="0" defTabSz="457200">
              <a:spcBef>
                <a:spcPts val="1200"/>
              </a:spcBef>
              <a:buSzTx/>
              <a:buNone/>
              <a:defRPr>
                <a:solidFill>
                  <a:srgbClr val="000000"/>
                </a:solidFill>
              </a:defRPr>
            </a:pPr>
            <a:r>
              <a:t>Bernard Hermann    </a:t>
            </a:r>
          </a:p>
        </p:txBody>
      </p:sp>
      <p:grpSp>
        <p:nvGrpSpPr>
          <p:cNvPr id="261" name="page58image19436416.png"/>
          <p:cNvGrpSpPr/>
          <p:nvPr/>
        </p:nvGrpSpPr>
        <p:grpSpPr>
          <a:xfrm>
            <a:off x="11934783" y="3683593"/>
            <a:ext cx="10744993" cy="8475936"/>
            <a:chOff x="0" y="0"/>
            <a:chExt cx="10744992" cy="8475935"/>
          </a:xfrm>
        </p:grpSpPr>
        <p:pic>
          <p:nvPicPr>
            <p:cNvPr id="260" name="page58image19436416.png" descr="page58image19436416.png"/>
            <p:cNvPicPr>
              <a:picLocks noChangeAspect="1"/>
            </p:cNvPicPr>
            <p:nvPr/>
          </p:nvPicPr>
          <p:blipFill>
            <a:blip r:embed="rId2"/>
            <a:stretch>
              <a:fillRect/>
            </a:stretch>
          </p:blipFill>
          <p:spPr>
            <a:xfrm>
              <a:off x="88900" y="50800"/>
              <a:ext cx="10567193" cy="8234636"/>
            </a:xfrm>
            <a:prstGeom prst="rect">
              <a:avLst/>
            </a:prstGeom>
            <a:ln>
              <a:noFill/>
            </a:ln>
            <a:effectLst/>
          </p:spPr>
        </p:pic>
        <p:pic>
          <p:nvPicPr>
            <p:cNvPr id="259" name="page58image19436416.png" descr="page58image19436416.png"/>
            <p:cNvPicPr>
              <a:picLocks/>
            </p:cNvPicPr>
            <p:nvPr/>
          </p:nvPicPr>
          <p:blipFill>
            <a:blip r:embed="rId3"/>
            <a:stretch>
              <a:fillRect/>
            </a:stretch>
          </p:blipFill>
          <p:spPr>
            <a:xfrm>
              <a:off x="0" y="0"/>
              <a:ext cx="10744993" cy="8475936"/>
            </a:xfrm>
            <a:prstGeom prst="rect">
              <a:avLst/>
            </a:prstGeom>
            <a:effectLst/>
          </p:spPr>
        </p:pic>
      </p:grpSp>
      <p:sp>
        <p:nvSpPr>
          <p:cNvPr id="262" name="Texte"/>
          <p:cNvSpPr txBox="1"/>
          <p:nvPr/>
        </p:nvSpPr>
        <p:spPr>
          <a:xfrm>
            <a:off x="16059150" y="60259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Other aesthetics"/>
          <p:cNvSpPr txBox="1">
            <a:spLocks noGrp="1"/>
          </p:cNvSpPr>
          <p:nvPr>
            <p:ph type="title"/>
          </p:nvPr>
        </p:nvSpPr>
        <p:spPr>
          <a:xfrm>
            <a:off x="666750" y="355599"/>
            <a:ext cx="23050501" cy="3429001"/>
          </a:xfrm>
          <a:prstGeom prst="rect">
            <a:avLst/>
          </a:prstGeom>
        </p:spPr>
        <p:txBody>
          <a:bodyPr/>
          <a:lstStyle>
            <a:lvl1pPr defTabSz="457200">
              <a:defRPr>
                <a:solidFill>
                  <a:srgbClr val="000000"/>
                </a:solidFill>
              </a:defRPr>
            </a:lvl1pPr>
          </a:lstStyle>
          <a:p>
            <a:r>
              <a:t>Other aesthetics</a:t>
            </a:r>
          </a:p>
        </p:txBody>
      </p:sp>
      <p:sp>
        <p:nvSpPr>
          <p:cNvPr id="265" name="Jazz Avant-garde…"/>
          <p:cNvSpPr txBox="1">
            <a:spLocks noGrp="1"/>
          </p:cNvSpPr>
          <p:nvPr>
            <p:ph type="body" sz="half" idx="1"/>
          </p:nvPr>
        </p:nvSpPr>
        <p:spPr>
          <a:prstGeom prst="rect">
            <a:avLst/>
          </a:prstGeom>
        </p:spPr>
        <p:txBody>
          <a:bodyPr/>
          <a:lstStyle/>
          <a:p>
            <a:pPr defTabSz="457200">
              <a:spcBef>
                <a:spcPts val="1200"/>
              </a:spcBef>
              <a:buChar char="➡"/>
              <a:defRPr>
                <a:solidFill>
                  <a:srgbClr val="000000"/>
                </a:solidFill>
              </a:defRPr>
            </a:pPr>
            <a:r>
              <a:t>Jazz Avant-garde </a:t>
            </a:r>
          </a:p>
          <a:p>
            <a:pPr marL="0" indent="0" defTabSz="457200">
              <a:spcBef>
                <a:spcPts val="1200"/>
              </a:spcBef>
              <a:buSzTx/>
              <a:buNone/>
              <a:defRPr>
                <a:solidFill>
                  <a:srgbClr val="000000"/>
                </a:solidFill>
              </a:defRPr>
            </a:pPr>
            <a:r>
              <a:t>     John Zorn </a:t>
            </a:r>
          </a:p>
        </p:txBody>
      </p:sp>
      <p:sp>
        <p:nvSpPr>
          <p:cNvPr id="266" name="Texte"/>
          <p:cNvSpPr txBox="1"/>
          <p:nvPr/>
        </p:nvSpPr>
        <p:spPr>
          <a:xfrm>
            <a:off x="16059150" y="60259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grpSp>
        <p:nvGrpSpPr>
          <p:cNvPr id="269" name="GARTH AND TRIO.jpg"/>
          <p:cNvGrpSpPr/>
          <p:nvPr/>
        </p:nvGrpSpPr>
        <p:grpSpPr>
          <a:xfrm>
            <a:off x="10685914" y="3777846"/>
            <a:ext cx="11921798" cy="6847299"/>
            <a:chOff x="0" y="0"/>
            <a:chExt cx="11921797" cy="6847298"/>
          </a:xfrm>
        </p:grpSpPr>
        <p:pic>
          <p:nvPicPr>
            <p:cNvPr id="268" name="GARTH AND TRIO.jpg" descr="GARTH AND TRIO.jpg"/>
            <p:cNvPicPr>
              <a:picLocks noChangeAspect="1"/>
            </p:cNvPicPr>
            <p:nvPr/>
          </p:nvPicPr>
          <p:blipFill>
            <a:blip r:embed="rId2"/>
            <a:stretch>
              <a:fillRect/>
            </a:stretch>
          </p:blipFill>
          <p:spPr>
            <a:xfrm>
              <a:off x="88900" y="50800"/>
              <a:ext cx="11743998" cy="6605999"/>
            </a:xfrm>
            <a:prstGeom prst="rect">
              <a:avLst/>
            </a:prstGeom>
            <a:ln>
              <a:noFill/>
            </a:ln>
            <a:effectLst/>
          </p:spPr>
        </p:pic>
        <p:pic>
          <p:nvPicPr>
            <p:cNvPr id="267" name="GARTH AND TRIO.jpg" descr="GARTH AND TRIO.jpg"/>
            <p:cNvPicPr>
              <a:picLocks/>
            </p:cNvPicPr>
            <p:nvPr/>
          </p:nvPicPr>
          <p:blipFill>
            <a:blip r:embed="rId3"/>
            <a:stretch>
              <a:fillRect/>
            </a:stretch>
          </p:blipFill>
          <p:spPr>
            <a:xfrm>
              <a:off x="0" y="0"/>
              <a:ext cx="11921798" cy="6847299"/>
            </a:xfrm>
            <a:prstGeom prst="rect">
              <a:avLst/>
            </a:prstGeom>
            <a:effectLst/>
          </p:spPr>
        </p:pic>
      </p:grpSp>
      <p:sp>
        <p:nvSpPr>
          <p:cNvPr id="270" name="Garth Knox &amp; Saltarello Trio play John Zorn…"/>
          <p:cNvSpPr txBox="1"/>
          <p:nvPr/>
        </p:nvSpPr>
        <p:spPr>
          <a:xfrm>
            <a:off x="10680675" y="10957582"/>
            <a:ext cx="13546444" cy="231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1200"/>
              </a:spcBef>
              <a:defRPr sz="2500" cap="all">
                <a:solidFill>
                  <a:srgbClr val="000000"/>
                </a:solidFill>
              </a:defRPr>
            </a:pPr>
            <a:r>
              <a:t>Garth Knox &amp; Saltarello Trio play John Zorn </a:t>
            </a:r>
          </a:p>
          <a:p>
            <a:pPr defTabSz="457200">
              <a:spcBef>
                <a:spcPts val="1200"/>
              </a:spcBef>
              <a:defRPr sz="2500" cap="all">
                <a:solidFill>
                  <a:srgbClr val="000000"/>
                </a:solidFill>
              </a:defRPr>
            </a:pPr>
            <a:r>
              <a:t>« Leonard : Book of Angels Volume 30 » </a:t>
            </a:r>
            <a:endParaRPr sz="1200"/>
          </a:p>
          <a:p>
            <a:pPr algn="l" defTabSz="457200">
              <a:spcBef>
                <a:spcPts val="1200"/>
              </a:spcBef>
              <a:defRPr sz="2500" cap="all">
                <a:solidFill>
                  <a:srgbClr val="000000"/>
                </a:solidFill>
              </a:defRPr>
            </a:pPr>
            <a:endParaRPr sz="1200">
              <a:latin typeface="Times Roman"/>
              <a:ea typeface="Times Roman"/>
              <a:cs typeface="Times Roman"/>
              <a:sym typeface="Times Roman"/>
            </a:endParaRPr>
          </a:p>
          <a:p>
            <a:pPr algn="l" defTabSz="457200">
              <a:spcBef>
                <a:spcPts val="1200"/>
              </a:spcBef>
              <a:defRPr sz="2500" cap="all">
                <a:solidFill>
                  <a:srgbClr val="000000"/>
                </a:solidFill>
              </a:defRPr>
            </a:pPr>
            <a:endParaRPr sz="1200">
              <a:latin typeface="Times Roman"/>
              <a:ea typeface="Times Roman"/>
              <a:cs typeface="Times Roman"/>
              <a:sym typeface="Times Roman"/>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Other aesthetics"/>
          <p:cNvSpPr txBox="1">
            <a:spLocks noGrp="1"/>
          </p:cNvSpPr>
          <p:nvPr>
            <p:ph type="title"/>
          </p:nvPr>
        </p:nvSpPr>
        <p:spPr>
          <a:prstGeom prst="rect">
            <a:avLst/>
          </a:prstGeom>
        </p:spPr>
        <p:txBody>
          <a:bodyPr/>
          <a:lstStyle>
            <a:lvl1pPr defTabSz="457200">
              <a:defRPr>
                <a:solidFill>
                  <a:srgbClr val="000000"/>
                </a:solidFill>
              </a:defRPr>
            </a:lvl1pPr>
          </a:lstStyle>
          <a:p>
            <a:r>
              <a:t>Other aesthetics</a:t>
            </a:r>
          </a:p>
        </p:txBody>
      </p:sp>
      <p:sp>
        <p:nvSpPr>
          <p:cNvPr id="273" name="World Music…"/>
          <p:cNvSpPr txBox="1">
            <a:spLocks noGrp="1"/>
          </p:cNvSpPr>
          <p:nvPr>
            <p:ph type="body" sz="half" idx="1"/>
          </p:nvPr>
        </p:nvSpPr>
        <p:spPr>
          <a:prstGeom prst="rect">
            <a:avLst/>
          </a:prstGeom>
        </p:spPr>
        <p:txBody>
          <a:bodyPr/>
          <a:lstStyle/>
          <a:p>
            <a:pPr marL="228600" indent="-228600" defTabSz="457200">
              <a:spcBef>
                <a:spcPts val="1200"/>
              </a:spcBef>
              <a:buSzPct val="100000"/>
              <a:buChar char="➡"/>
              <a:defRPr>
                <a:solidFill>
                  <a:srgbClr val="000000"/>
                </a:solidFill>
              </a:defRPr>
            </a:pPr>
            <a:r>
              <a:t>World Music</a:t>
            </a:r>
          </a:p>
          <a:p>
            <a:pPr marL="0" indent="0" defTabSz="457200">
              <a:spcBef>
                <a:spcPts val="1200"/>
              </a:spcBef>
              <a:buSzTx/>
              <a:buNone/>
              <a:defRPr>
                <a:solidFill>
                  <a:srgbClr val="000000"/>
                </a:solidFill>
              </a:defRPr>
            </a:pPr>
            <a:r>
              <a:t>     Jasser Haj Youssef </a:t>
            </a:r>
          </a:p>
          <a:p>
            <a:pPr marL="0" indent="0" defTabSz="457200">
              <a:spcBef>
                <a:spcPts val="1200"/>
              </a:spcBef>
              <a:buSzTx/>
              <a:buNone/>
              <a:defRPr>
                <a:solidFill>
                  <a:srgbClr val="000000"/>
                </a:solidFill>
              </a:defRPr>
            </a:pPr>
            <a:endParaRPr/>
          </a:p>
        </p:txBody>
      </p:sp>
      <p:sp>
        <p:nvSpPr>
          <p:cNvPr id="274" name="Texte"/>
          <p:cNvSpPr txBox="1"/>
          <p:nvPr/>
        </p:nvSpPr>
        <p:spPr>
          <a:xfrm>
            <a:off x="16059150" y="60259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grpSp>
        <p:nvGrpSpPr>
          <p:cNvPr id="277" name="jasser-haj-youssef-jouant-de-son-instrument-merveilleux_3642132.jpg"/>
          <p:cNvGrpSpPr/>
          <p:nvPr/>
        </p:nvGrpSpPr>
        <p:grpSpPr>
          <a:xfrm>
            <a:off x="12699567" y="2871332"/>
            <a:ext cx="8266184" cy="9628206"/>
            <a:chOff x="0" y="0"/>
            <a:chExt cx="8266183" cy="9628205"/>
          </a:xfrm>
        </p:grpSpPr>
        <p:pic>
          <p:nvPicPr>
            <p:cNvPr id="276" name="jasser-haj-youssef-jouant-de-son-instrument-merveilleux_3642132.jpg" descr="jasser-haj-youssef-jouant-de-son-instrument-merveilleux_3642132.jpg"/>
            <p:cNvPicPr>
              <a:picLocks noChangeAspect="1"/>
            </p:cNvPicPr>
            <p:nvPr/>
          </p:nvPicPr>
          <p:blipFill>
            <a:blip r:embed="rId2"/>
            <a:stretch>
              <a:fillRect/>
            </a:stretch>
          </p:blipFill>
          <p:spPr>
            <a:xfrm>
              <a:off x="88900" y="50800"/>
              <a:ext cx="8088384" cy="9386906"/>
            </a:xfrm>
            <a:prstGeom prst="rect">
              <a:avLst/>
            </a:prstGeom>
            <a:ln>
              <a:noFill/>
            </a:ln>
            <a:effectLst/>
          </p:spPr>
        </p:pic>
        <p:pic>
          <p:nvPicPr>
            <p:cNvPr id="275" name="jasser-haj-youssef-jouant-de-son-instrument-merveilleux_3642132.jpg" descr="jasser-haj-youssef-jouant-de-son-instrument-merveilleux_3642132.jpg"/>
            <p:cNvPicPr>
              <a:picLocks/>
            </p:cNvPicPr>
            <p:nvPr/>
          </p:nvPicPr>
          <p:blipFill>
            <a:blip r:embed="rId3"/>
            <a:stretch>
              <a:fillRect/>
            </a:stretch>
          </p:blipFill>
          <p:spPr>
            <a:xfrm>
              <a:off x="0" y="0"/>
              <a:ext cx="8266184" cy="9628206"/>
            </a:xfrm>
            <a:prstGeom prst="rect">
              <a:avLst/>
            </a:prstGeom>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ONCLUSION"/>
          <p:cNvSpPr txBox="1">
            <a:spLocks noGrp="1"/>
          </p:cNvSpPr>
          <p:nvPr>
            <p:ph type="title"/>
          </p:nvPr>
        </p:nvSpPr>
        <p:spPr>
          <a:xfrm>
            <a:off x="666750" y="355600"/>
            <a:ext cx="23050500" cy="3429000"/>
          </a:xfrm>
          <a:prstGeom prst="rect">
            <a:avLst/>
          </a:prstGeom>
        </p:spPr>
        <p:txBody>
          <a:bodyPr/>
          <a:lstStyle/>
          <a:p>
            <a:r>
              <a:t>CONCLUSION</a:t>
            </a:r>
          </a:p>
        </p:txBody>
      </p:sp>
      <p:sp>
        <p:nvSpPr>
          <p:cNvPr id="280" name="Work in progress…"/>
          <p:cNvSpPr txBox="1">
            <a:spLocks noGrp="1"/>
          </p:cNvSpPr>
          <p:nvPr>
            <p:ph type="body" sz="half" idx="1"/>
          </p:nvPr>
        </p:nvSpPr>
        <p:spPr>
          <a:xfrm>
            <a:off x="673100" y="3835400"/>
            <a:ext cx="12280842" cy="8864600"/>
          </a:xfrm>
          <a:prstGeom prst="rect">
            <a:avLst/>
          </a:prstGeom>
        </p:spPr>
        <p:txBody>
          <a:bodyPr/>
          <a:lstStyle/>
          <a:p>
            <a:endParaRPr/>
          </a:p>
          <a:p>
            <a:pPr defTabSz="457200">
              <a:lnSpc>
                <a:spcPct val="150000"/>
              </a:lnSpc>
              <a:spcBef>
                <a:spcPts val="0"/>
              </a:spcBef>
              <a:defRPr>
                <a:solidFill>
                  <a:srgbClr val="000000"/>
                </a:solidFill>
              </a:defRPr>
            </a:pPr>
            <a:r>
              <a:t>Work in progress</a:t>
            </a:r>
          </a:p>
          <a:p>
            <a:pPr defTabSz="457200">
              <a:lnSpc>
                <a:spcPct val="150000"/>
              </a:lnSpc>
              <a:spcBef>
                <a:spcPts val="0"/>
              </a:spcBef>
              <a:defRPr>
                <a:solidFill>
                  <a:srgbClr val="000000"/>
                </a:solidFill>
              </a:defRPr>
            </a:pPr>
            <a:r>
              <a:t>to pay homage to those - composers, performers, professors, stringed instrument makers - who defend this beautiful instrument. </a:t>
            </a:r>
          </a:p>
          <a:p>
            <a:pPr marL="0" indent="0" defTabSz="457200">
              <a:lnSpc>
                <a:spcPct val="150000"/>
              </a:lnSpc>
              <a:spcBef>
                <a:spcPts val="0"/>
              </a:spcBef>
              <a:buSzTx/>
              <a:buNone/>
              <a:defRPr sz="5400">
                <a:solidFill>
                  <a:srgbClr val="000000"/>
                </a:solidFill>
              </a:defRPr>
            </a:pPr>
            <a:endParaRPr/>
          </a:p>
          <a:p>
            <a:pPr marL="0" indent="0" defTabSz="457200">
              <a:lnSpc>
                <a:spcPct val="150000"/>
              </a:lnSpc>
              <a:spcBef>
                <a:spcPts val="0"/>
              </a:spcBef>
              <a:buSzTx/>
              <a:buNone/>
              <a:defRPr sz="5400">
                <a:solidFill>
                  <a:srgbClr val="000000"/>
                </a:solidFill>
              </a:defRPr>
            </a:pPr>
            <a:r>
              <a:t>Merci donc …à vous tous !</a:t>
            </a:r>
          </a:p>
        </p:txBody>
      </p:sp>
      <p:grpSp>
        <p:nvGrpSpPr>
          <p:cNvPr id="283" name="page89image19689872.png"/>
          <p:cNvGrpSpPr/>
          <p:nvPr/>
        </p:nvGrpSpPr>
        <p:grpSpPr>
          <a:xfrm>
            <a:off x="15169734" y="4621072"/>
            <a:ext cx="6786741" cy="6780182"/>
            <a:chOff x="0" y="0"/>
            <a:chExt cx="6786740" cy="6780180"/>
          </a:xfrm>
        </p:grpSpPr>
        <p:pic>
          <p:nvPicPr>
            <p:cNvPr id="282" name="page89image19689872.png" descr="page89image19689872.png"/>
            <p:cNvPicPr>
              <a:picLocks noChangeAspect="1"/>
            </p:cNvPicPr>
            <p:nvPr/>
          </p:nvPicPr>
          <p:blipFill>
            <a:blip r:embed="rId2"/>
            <a:stretch>
              <a:fillRect/>
            </a:stretch>
          </p:blipFill>
          <p:spPr>
            <a:xfrm>
              <a:off x="88900" y="50800"/>
              <a:ext cx="6608941" cy="6538881"/>
            </a:xfrm>
            <a:prstGeom prst="rect">
              <a:avLst/>
            </a:prstGeom>
            <a:ln>
              <a:noFill/>
            </a:ln>
            <a:effectLst/>
          </p:spPr>
        </p:pic>
        <p:pic>
          <p:nvPicPr>
            <p:cNvPr id="281" name="page89image19689872.png" descr="page89image19689872.png"/>
            <p:cNvPicPr>
              <a:picLocks/>
            </p:cNvPicPr>
            <p:nvPr/>
          </p:nvPicPr>
          <p:blipFill>
            <a:blip r:embed="rId3"/>
            <a:stretch>
              <a:fillRect/>
            </a:stretch>
          </p:blipFill>
          <p:spPr>
            <a:xfrm>
              <a:off x="0" y="0"/>
              <a:ext cx="6786741" cy="6780181"/>
            </a:xfrm>
            <a:prstGeom prst="rect">
              <a:avLst/>
            </a:prstGeom>
            <a:effectLst/>
          </p:spPr>
        </p:pic>
      </p:grpSp>
      <p:sp>
        <p:nvSpPr>
          <p:cNvPr id="284" name="Texte"/>
          <p:cNvSpPr txBox="1"/>
          <p:nvPr/>
        </p:nvSpPr>
        <p:spPr>
          <a:xfrm>
            <a:off x="15258634" y="-2041344"/>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Le renouveau de la musique baroque"/>
          <p:cNvSpPr txBox="1">
            <a:spLocks noGrp="1"/>
          </p:cNvSpPr>
          <p:nvPr>
            <p:ph type="title"/>
          </p:nvPr>
        </p:nvSpPr>
        <p:spPr>
          <a:prstGeom prst="rect">
            <a:avLst/>
          </a:prstGeom>
        </p:spPr>
        <p:txBody>
          <a:bodyPr/>
          <a:lstStyle/>
          <a:p>
            <a:r>
              <a:t>Le renouveau de la musique baroque</a:t>
            </a:r>
          </a:p>
        </p:txBody>
      </p:sp>
      <p:sp>
        <p:nvSpPr>
          <p:cNvPr id="131" name="Hypothesis: electronic sound &amp; baroque music…"/>
          <p:cNvSpPr txBox="1">
            <a:spLocks noGrp="1"/>
          </p:cNvSpPr>
          <p:nvPr>
            <p:ph type="body" sz="half" idx="1"/>
          </p:nvPr>
        </p:nvSpPr>
        <p:spPr>
          <a:prstGeom prst="rect">
            <a:avLst/>
          </a:prstGeom>
        </p:spPr>
        <p:txBody>
          <a:bodyPr/>
          <a:lstStyle/>
          <a:p>
            <a:pPr marL="420624" indent="-420624" defTabSz="594360">
              <a:spcBef>
                <a:spcPts val="3800"/>
              </a:spcBef>
              <a:defRPr sz="3744"/>
            </a:pPr>
            <a:r>
              <a:t>Hypothesis: electronic sound &amp; baroque music</a:t>
            </a:r>
          </a:p>
          <a:p>
            <a:pPr marL="420624" indent="-420624" algn="r" defTabSz="594360">
              <a:spcBef>
                <a:spcPts val="3800"/>
              </a:spcBef>
              <a:defRPr sz="3744"/>
            </a:pPr>
            <a:r>
              <a:t>Nikolaus Harnoncourt: « “</a:t>
            </a:r>
            <a:r>
              <a:rPr i="1">
                <a:latin typeface="Gill Sans"/>
                <a:ea typeface="Gill Sans"/>
                <a:cs typeface="Gill Sans"/>
                <a:sym typeface="Gill Sans"/>
              </a:rPr>
              <a:t>the beauty can be ugly,  that is to say that for the requirements of the musical  speech, it is sometimes preferable to seek an expression by the noise or a change of sound rather than by a beautiful sound.</a:t>
            </a:r>
            <a:r>
              <a:t> »</a:t>
            </a:r>
          </a:p>
          <a:p>
            <a:pPr marL="0" indent="0" algn="r" defTabSz="594360">
              <a:spcBef>
                <a:spcPts val="3800"/>
              </a:spcBef>
              <a:buSzTx/>
              <a:buNone/>
              <a:defRPr sz="3744"/>
            </a:pPr>
            <a:r>
              <a:rPr sz="2304"/>
              <a:t>HARNONCOURT N., Le dialogue musical, Paris, Gallimard, 1985,</a:t>
            </a:r>
            <a:r>
              <a:t> </a:t>
            </a:r>
          </a:p>
          <a:p>
            <a:pPr marL="420624" indent="-420624" defTabSz="594360">
              <a:spcBef>
                <a:spcPts val="3800"/>
              </a:spcBef>
              <a:defRPr sz="3744"/>
            </a:pPr>
            <a:r>
              <a:t>Georges Benjamin: « </a:t>
            </a:r>
            <a:r>
              <a:rPr i="1">
                <a:latin typeface="Gill Sans"/>
                <a:ea typeface="Gill Sans"/>
                <a:cs typeface="Gill Sans"/>
                <a:sym typeface="Gill Sans"/>
              </a:rPr>
              <a:t> Writing for baroque instruments was strange at this time. After listening a gambist in my class, I became obsessed by this sound, sometimes close to indian traditional instruments, which inspired me a lot at those times.</a:t>
            </a:r>
            <a:r>
              <a:t> »</a:t>
            </a:r>
          </a:p>
          <a:p>
            <a:pPr marL="0" indent="0" algn="r" defTabSz="594360">
              <a:spcBef>
                <a:spcPts val="3800"/>
              </a:spcBef>
              <a:buSzTx/>
              <a:buNone/>
              <a:defRPr sz="2520"/>
            </a:pPr>
            <a:r>
              <a:t>BENJAMIN G., Les règles du jeu : entretiens avec Éric Denut, Paris, Musica Falsa, 2004</a:t>
            </a:r>
          </a:p>
        </p:txBody>
      </p:sp>
      <p:grpSp>
        <p:nvGrpSpPr>
          <p:cNvPr id="134" name="viole allemangne 18e.jpg"/>
          <p:cNvGrpSpPr/>
          <p:nvPr/>
        </p:nvGrpSpPr>
        <p:grpSpPr>
          <a:xfrm>
            <a:off x="15991648" y="2992869"/>
            <a:ext cx="6651933" cy="9570022"/>
            <a:chOff x="0" y="0"/>
            <a:chExt cx="6651931" cy="9570020"/>
          </a:xfrm>
        </p:grpSpPr>
        <p:pic>
          <p:nvPicPr>
            <p:cNvPr id="133" name="viole allemangne 18e.jpg" descr="viole allemangne 18e.jpg"/>
            <p:cNvPicPr>
              <a:picLocks noChangeAspect="1"/>
            </p:cNvPicPr>
            <p:nvPr/>
          </p:nvPicPr>
          <p:blipFill>
            <a:blip r:embed="rId2"/>
            <a:stretch>
              <a:fillRect/>
            </a:stretch>
          </p:blipFill>
          <p:spPr>
            <a:xfrm>
              <a:off x="88900" y="50800"/>
              <a:ext cx="6474133" cy="9328721"/>
            </a:xfrm>
            <a:prstGeom prst="rect">
              <a:avLst/>
            </a:prstGeom>
            <a:ln>
              <a:noFill/>
            </a:ln>
            <a:effectLst/>
          </p:spPr>
        </p:pic>
        <p:pic>
          <p:nvPicPr>
            <p:cNvPr id="132" name="viole allemangne 18e.jpg" descr="viole allemangne 18e.jpg"/>
            <p:cNvPicPr>
              <a:picLocks/>
            </p:cNvPicPr>
            <p:nvPr/>
          </p:nvPicPr>
          <p:blipFill>
            <a:blip r:embed="rId3"/>
            <a:stretch>
              <a:fillRect/>
            </a:stretch>
          </p:blipFill>
          <p:spPr>
            <a:xfrm>
              <a:off x="0" y="0"/>
              <a:ext cx="6651933" cy="9570021"/>
            </a:xfrm>
            <a:prstGeom prst="rect">
              <a:avLst/>
            </a:prstGeom>
            <a:effectLst/>
          </p:spPr>
        </p:pic>
      </p:grpSp>
      <p:sp>
        <p:nvSpPr>
          <p:cNvPr id="135" name="VIOLA D’AMORE, GERMANY, 18E CENTURY"/>
          <p:cNvSpPr txBox="1"/>
          <p:nvPr/>
        </p:nvSpPr>
        <p:spPr>
          <a:xfrm>
            <a:off x="16694168" y="12525495"/>
            <a:ext cx="5559805" cy="920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2200">
                <a:solidFill>
                  <a:srgbClr val="000000"/>
                </a:solidFill>
              </a:defRPr>
            </a:pPr>
            <a:r>
              <a:t>VIOLA D’AMORE, GERMANY, 18</a:t>
            </a:r>
            <a:r>
              <a:rPr baseline="11363"/>
              <a:t>E </a:t>
            </a:r>
            <a:r>
              <a:rPr baseline="2272"/>
              <a:t>CENTURY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ree examples of composition…"/>
          <p:cNvSpPr txBox="1">
            <a:spLocks noGrp="1"/>
          </p:cNvSpPr>
          <p:nvPr>
            <p:ph type="title"/>
          </p:nvPr>
        </p:nvSpPr>
        <p:spPr>
          <a:xfrm>
            <a:off x="666750" y="355600"/>
            <a:ext cx="23050500" cy="3429000"/>
          </a:xfrm>
          <a:prstGeom prst="rect">
            <a:avLst/>
          </a:prstGeom>
        </p:spPr>
        <p:txBody>
          <a:bodyPr/>
          <a:lstStyle/>
          <a:p>
            <a:r>
              <a:t>three examples of composition</a:t>
            </a:r>
          </a:p>
          <a:p>
            <a:pPr>
              <a:defRPr sz="3700"/>
            </a:pPr>
            <a:r>
              <a:t>Introduction </a:t>
            </a:r>
          </a:p>
        </p:txBody>
      </p:sp>
      <p:sp>
        <p:nvSpPr>
          <p:cNvPr id="138" name="A. Schoenberg, 1924:…"/>
          <p:cNvSpPr txBox="1">
            <a:spLocks noGrp="1"/>
          </p:cNvSpPr>
          <p:nvPr>
            <p:ph type="body" sz="half" idx="1"/>
          </p:nvPr>
        </p:nvSpPr>
        <p:spPr>
          <a:xfrm>
            <a:off x="928831" y="2940339"/>
            <a:ext cx="9014324" cy="9986688"/>
          </a:xfrm>
          <a:prstGeom prst="rect">
            <a:avLst/>
          </a:prstGeom>
        </p:spPr>
        <p:txBody>
          <a:bodyPr/>
          <a:lstStyle/>
          <a:p>
            <a:pPr marL="432308" indent="-432308" defTabSz="610870">
              <a:spcBef>
                <a:spcPts val="3900"/>
              </a:spcBef>
              <a:defRPr sz="3848"/>
            </a:pPr>
            <a:r>
              <a:t>A. Schoenberg, 1924:</a:t>
            </a:r>
          </a:p>
          <a:p>
            <a:pPr marL="432308" indent="-432308" defTabSz="610870">
              <a:spcBef>
                <a:spcPts val="3900"/>
              </a:spcBef>
              <a:buChar char="➡"/>
              <a:defRPr sz="3034"/>
            </a:pPr>
            <a:r>
              <a:t> « </a:t>
            </a:r>
            <a:r>
              <a:rPr i="1">
                <a:latin typeface="Gill Sans"/>
                <a:ea typeface="Gill Sans"/>
                <a:cs typeface="Gill Sans"/>
                <a:sym typeface="Gill Sans"/>
              </a:rPr>
              <a:t>The instruments whom have disappeared, as the viola d’amore, the oboe da caccia, the oboe d</a:t>
            </a:r>
            <a:r>
              <a:rPr>
                <a:latin typeface="Arial Unicode MS"/>
                <a:ea typeface="Arial Unicode MS"/>
                <a:cs typeface="Arial Unicode MS"/>
                <a:sym typeface="Arial Unicode MS"/>
              </a:rPr>
              <a:t>’</a:t>
            </a:r>
            <a:r>
              <a:rPr i="1">
                <a:latin typeface="Gill Sans"/>
                <a:ea typeface="Gill Sans"/>
                <a:cs typeface="Gill Sans"/>
                <a:sym typeface="Gill Sans"/>
              </a:rPr>
              <a:t>amroe, the viola de gamba, the various types of lutes, the simple horn, the  cornet and many others, owe their leur loss partly because they were less easy to play, partly because they couldn’t be improved. All those istruments had an endearing and original sound, but it couldn’t prevent them to sink. » </a:t>
            </a:r>
            <a:endParaRPr i="1">
              <a:solidFill>
                <a:srgbClr val="000000"/>
              </a:solidFill>
              <a:latin typeface="Gill Sans"/>
              <a:ea typeface="Gill Sans"/>
              <a:cs typeface="Gill Sans"/>
              <a:sym typeface="Gill Sans"/>
            </a:endParaRPr>
          </a:p>
          <a:p>
            <a:pPr marL="432308" indent="-432308" defTabSz="610870">
              <a:spcBef>
                <a:spcPts val="3900"/>
              </a:spcBef>
              <a:buChar char="➡"/>
              <a:defRPr sz="3034"/>
            </a:pPr>
            <a:r>
              <a:rPr>
                <a:solidFill>
                  <a:srgbClr val="000000"/>
                </a:solidFill>
              </a:rPr>
              <a:t>« </a:t>
            </a:r>
            <a:r>
              <a:rPr i="1">
                <a:latin typeface="Gill Sans"/>
                <a:ea typeface="Gill Sans"/>
                <a:cs typeface="Gill Sans"/>
                <a:sym typeface="Gill Sans"/>
              </a:rPr>
              <a:t>How, for instance, could we still use a viola tuned up in D major, with which most of the keys are difficult, which compells the hand to go up in third position to give the ninth of the D in open string at E, which can only give the G-G octave if and only we press on two strings at normal step of tenth, which force the player, like with a lute, to pass a grat part of his life to look at what he is doing ? »</a:t>
            </a:r>
            <a:r>
              <a:t> </a:t>
            </a:r>
          </a:p>
          <a:p>
            <a:pPr marL="0" indent="0" algn="r" defTabSz="610870">
              <a:spcBef>
                <a:spcPts val="3900"/>
              </a:spcBef>
              <a:buSzTx/>
              <a:buNone/>
              <a:defRPr sz="2146"/>
            </a:pPr>
            <a:r>
              <a:rPr baseline="11649"/>
              <a:t> </a:t>
            </a:r>
            <a:r>
              <a:t>SCHOENBERG A., Style and Idea, Philosophical Library, New York, 1950 </a:t>
            </a:r>
          </a:p>
        </p:txBody>
      </p:sp>
      <p:grpSp>
        <p:nvGrpSpPr>
          <p:cNvPr id="141" name="viola d'amore de Montagu Cleeve.jpg"/>
          <p:cNvGrpSpPr/>
          <p:nvPr/>
        </p:nvGrpSpPr>
        <p:grpSpPr>
          <a:xfrm>
            <a:off x="10699108" y="5924836"/>
            <a:ext cx="12678774" cy="5132306"/>
            <a:chOff x="0" y="0"/>
            <a:chExt cx="12678773" cy="5132305"/>
          </a:xfrm>
        </p:grpSpPr>
        <p:pic>
          <p:nvPicPr>
            <p:cNvPr id="140" name="viola d'amore de Montagu Cleeve.jpg" descr="viola d'amore de Montagu Cleeve.jpg"/>
            <p:cNvPicPr>
              <a:picLocks noChangeAspect="1"/>
            </p:cNvPicPr>
            <p:nvPr/>
          </p:nvPicPr>
          <p:blipFill>
            <a:blip r:embed="rId2"/>
            <a:stretch>
              <a:fillRect/>
            </a:stretch>
          </p:blipFill>
          <p:spPr>
            <a:xfrm>
              <a:off x="88900" y="50800"/>
              <a:ext cx="12500974" cy="4891006"/>
            </a:xfrm>
            <a:prstGeom prst="rect">
              <a:avLst/>
            </a:prstGeom>
            <a:ln>
              <a:noFill/>
            </a:ln>
            <a:effectLst/>
          </p:spPr>
        </p:pic>
        <p:pic>
          <p:nvPicPr>
            <p:cNvPr id="139" name="viola d'amore de Montagu Cleeve.jpg" descr="viola d'amore de Montagu Cleeve.jpg"/>
            <p:cNvPicPr>
              <a:picLocks/>
            </p:cNvPicPr>
            <p:nvPr/>
          </p:nvPicPr>
          <p:blipFill>
            <a:blip r:embed="rId3"/>
            <a:stretch>
              <a:fillRect/>
            </a:stretch>
          </p:blipFill>
          <p:spPr>
            <a:xfrm>
              <a:off x="0" y="0"/>
              <a:ext cx="12678774" cy="5132306"/>
            </a:xfrm>
            <a:prstGeom prst="rect">
              <a:avLst/>
            </a:prstGeom>
            <a:effectLst/>
          </p:spPr>
        </p:pic>
      </p:grpSp>
      <p:sp>
        <p:nvSpPr>
          <p:cNvPr id="142" name="VIOLE D’AMOUR AU DESIGN DE S. MONTAGU CLEEVE, 1967-68"/>
          <p:cNvSpPr txBox="1"/>
          <p:nvPr/>
        </p:nvSpPr>
        <p:spPr>
          <a:xfrm>
            <a:off x="12592815" y="11153140"/>
            <a:ext cx="11030064"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Helvetica Neue"/>
                <a:ea typeface="Helvetica Neue"/>
                <a:cs typeface="Helvetica Neue"/>
                <a:sym typeface="Helvetica Neue"/>
              </a:defRPr>
            </a:lvl1pPr>
          </a:lstStyle>
          <a:p>
            <a:r>
              <a:t>VIOLE D’AMOUR AU DESIGN DE S. MONTAGU CLEEVE, 1967-68 </a:t>
            </a:r>
            <a:endParaRPr>
              <a:latin typeface="Times Roman"/>
              <a:ea typeface="Times Roman"/>
              <a:cs typeface="Times Roman"/>
              <a:sym typeface="Times Roman"/>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hree examples of composition…"/>
          <p:cNvSpPr txBox="1">
            <a:spLocks noGrp="1"/>
          </p:cNvSpPr>
          <p:nvPr>
            <p:ph type="title"/>
          </p:nvPr>
        </p:nvSpPr>
        <p:spPr>
          <a:xfrm>
            <a:off x="666750" y="355600"/>
            <a:ext cx="23050500" cy="3429000"/>
          </a:xfrm>
          <a:prstGeom prst="rect">
            <a:avLst/>
          </a:prstGeom>
        </p:spPr>
        <p:txBody>
          <a:bodyPr/>
          <a:lstStyle/>
          <a:p>
            <a:r>
              <a:t>three examples of composition</a:t>
            </a:r>
          </a:p>
          <a:p>
            <a:pPr>
              <a:defRPr sz="3400"/>
            </a:pPr>
            <a:r>
              <a:t>Klaus Huber, ...Plainte...pour viole d’amour seule</a:t>
            </a:r>
          </a:p>
        </p:txBody>
      </p:sp>
      <p:sp>
        <p:nvSpPr>
          <p:cNvPr id="145" name="Klaus Huber (1924–2019) : « the instruments are not auxiliary or passive ; they help to shape what the music is really. »…"/>
          <p:cNvSpPr txBox="1">
            <a:spLocks noGrp="1"/>
          </p:cNvSpPr>
          <p:nvPr>
            <p:ph type="body" sz="half" idx="1"/>
          </p:nvPr>
        </p:nvSpPr>
        <p:spPr>
          <a:xfrm>
            <a:off x="673100" y="4334076"/>
            <a:ext cx="12646645" cy="8864601"/>
          </a:xfrm>
          <a:prstGeom prst="rect">
            <a:avLst/>
          </a:prstGeom>
        </p:spPr>
        <p:txBody>
          <a:bodyPr/>
          <a:lstStyle/>
          <a:p>
            <a:pPr marL="126603" indent="-126603" defTabSz="457200">
              <a:lnSpc>
                <a:spcPct val="150000"/>
              </a:lnSpc>
              <a:spcBef>
                <a:spcPts val="1200"/>
              </a:spcBef>
              <a:defRPr sz="3900" i="1">
                <a:solidFill>
                  <a:srgbClr val="231F20"/>
                </a:solidFill>
                <a:latin typeface="Gill Sans"/>
                <a:ea typeface="Gill Sans"/>
                <a:cs typeface="Gill Sans"/>
                <a:sym typeface="Gill Sans"/>
              </a:defRPr>
            </a:pPr>
            <a:r>
              <a:rPr i="0">
                <a:latin typeface="+mn-lt"/>
                <a:ea typeface="+mn-ea"/>
                <a:cs typeface="+mn-cs"/>
                <a:sym typeface="Gill Sans Light"/>
              </a:rPr>
              <a:t>Klaus Huber (1924–2019)</a:t>
            </a:r>
            <a:r>
              <a:t> : « the instruments are not auxiliary or passive ; they help to shape what the music is really. »</a:t>
            </a:r>
          </a:p>
          <a:p>
            <a:pPr marL="0" indent="0" algn="r" defTabSz="457200">
              <a:spcBef>
                <a:spcPts val="1200"/>
              </a:spcBef>
              <a:buSzTx/>
              <a:buNone/>
              <a:defRPr sz="2000">
                <a:solidFill>
                  <a:srgbClr val="000000"/>
                </a:solidFill>
              </a:defRPr>
            </a:pPr>
            <a:r>
              <a:t>HUBER K., Au nom des opprimés : écrits et entretiens, Genève, Editions Contrechamp ( 2012) </a:t>
            </a:r>
          </a:p>
        </p:txBody>
      </p:sp>
      <p:grpSp>
        <p:nvGrpSpPr>
          <p:cNvPr id="148" name="page46image19845600.png"/>
          <p:cNvGrpSpPr/>
          <p:nvPr/>
        </p:nvGrpSpPr>
        <p:grpSpPr>
          <a:xfrm>
            <a:off x="15371970" y="2851512"/>
            <a:ext cx="5747008" cy="8351247"/>
            <a:chOff x="0" y="0"/>
            <a:chExt cx="5747007" cy="8351245"/>
          </a:xfrm>
        </p:grpSpPr>
        <p:pic>
          <p:nvPicPr>
            <p:cNvPr id="147" name="page46image19845600.png" descr="page46image19845600.png"/>
            <p:cNvPicPr>
              <a:picLocks noChangeAspect="1"/>
            </p:cNvPicPr>
            <p:nvPr/>
          </p:nvPicPr>
          <p:blipFill>
            <a:blip r:embed="rId2"/>
            <a:stretch>
              <a:fillRect/>
            </a:stretch>
          </p:blipFill>
          <p:spPr>
            <a:xfrm>
              <a:off x="88900" y="50800"/>
              <a:ext cx="5569208" cy="8109946"/>
            </a:xfrm>
            <a:prstGeom prst="rect">
              <a:avLst/>
            </a:prstGeom>
            <a:ln>
              <a:noFill/>
            </a:ln>
            <a:effectLst/>
          </p:spPr>
        </p:pic>
        <p:pic>
          <p:nvPicPr>
            <p:cNvPr id="146" name="page46image19845600.png" descr="page46image19845600.png"/>
            <p:cNvPicPr>
              <a:picLocks/>
            </p:cNvPicPr>
            <p:nvPr/>
          </p:nvPicPr>
          <p:blipFill>
            <a:blip r:embed="rId3"/>
            <a:stretch>
              <a:fillRect/>
            </a:stretch>
          </p:blipFill>
          <p:spPr>
            <a:xfrm>
              <a:off x="0" y="0"/>
              <a:ext cx="5747008" cy="8351246"/>
            </a:xfrm>
            <a:prstGeom prst="rect">
              <a:avLst/>
            </a:prstGeom>
            <a:effectLst/>
          </p:spPr>
        </p:pic>
      </p:grpSp>
      <p:sp>
        <p:nvSpPr>
          <p:cNvPr id="149" name="EX. 1 - KLAUS HUBER, ...PLAINTE... : ACCORDATURA WITH THE DIGITAL &quot;FICTITIOUS&quot; PART AND THE &quot;REAL&quot; PART AS HEARD"/>
          <p:cNvSpPr txBox="1"/>
          <p:nvPr/>
        </p:nvSpPr>
        <p:spPr>
          <a:xfrm>
            <a:off x="13884260" y="11267392"/>
            <a:ext cx="9630325" cy="123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1 - KLAUS HUBER, ...PLAINTE... : ACCORDATURA WITH THE DIGITAL "FICTITIOUS" PART AND THE "REAL" PART AS HEARD</a:t>
            </a:r>
          </a:p>
        </p:txBody>
      </p:sp>
      <p:pic>
        <p:nvPicPr>
          <p:cNvPr id="150" name="IMG_3640.jpg" descr="IMG_3640.jpg"/>
          <p:cNvPicPr>
            <a:picLocks noChangeAspect="1"/>
          </p:cNvPicPr>
          <p:nvPr/>
        </p:nvPicPr>
        <p:blipFill>
          <a:blip r:embed="rId4"/>
          <a:stretch>
            <a:fillRect/>
          </a:stretch>
        </p:blipFill>
        <p:spPr>
          <a:xfrm>
            <a:off x="921549" y="3075168"/>
            <a:ext cx="4460684" cy="3345513"/>
          </a:xfrm>
          <a:prstGeom prst="rect">
            <a:avLst/>
          </a:prstGeom>
          <a:ln w="12700">
            <a:miter lim="400000"/>
          </a:ln>
        </p:spPr>
      </p:pic>
      <p:sp>
        <p:nvSpPr>
          <p:cNvPr id="151" name="KLAUS HUBER, Paris 2014 photo A. Le Faure"/>
          <p:cNvSpPr txBox="1"/>
          <p:nvPr/>
        </p:nvSpPr>
        <p:spPr>
          <a:xfrm>
            <a:off x="5553258" y="5981768"/>
            <a:ext cx="13546444" cy="422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2200">
                <a:solidFill>
                  <a:srgbClr val="000000"/>
                </a:solidFill>
                <a:latin typeface="Arial"/>
                <a:ea typeface="Arial"/>
                <a:cs typeface="Arial"/>
                <a:sym typeface="Arial"/>
              </a:defRPr>
            </a:pPr>
            <a:r>
              <a:rPr sz="1700"/>
              <a:t>KLAUS HUBER, Paris 2014</a:t>
            </a:r>
            <a:r>
              <a:t> </a:t>
            </a:r>
            <a:r>
              <a:rPr sz="1300"/>
              <a:t>photo A. Le Faure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hree examples of composition…"/>
          <p:cNvSpPr txBox="1">
            <a:spLocks noGrp="1"/>
          </p:cNvSpPr>
          <p:nvPr>
            <p:ph type="title"/>
          </p:nvPr>
        </p:nvSpPr>
        <p:spPr>
          <a:xfrm>
            <a:off x="666750" y="355600"/>
            <a:ext cx="23050500" cy="3429000"/>
          </a:xfrm>
          <a:prstGeom prst="rect">
            <a:avLst/>
          </a:prstGeom>
        </p:spPr>
        <p:txBody>
          <a:bodyPr/>
          <a:lstStyle/>
          <a:p>
            <a:r>
              <a:t>three examples of composition</a:t>
            </a:r>
          </a:p>
          <a:p>
            <a:pPr>
              <a:defRPr sz="3400"/>
            </a:pPr>
            <a:r>
              <a:t>Klaus Huber, ...Plainte...pour viole d’amour seule</a:t>
            </a:r>
          </a:p>
        </p:txBody>
      </p:sp>
      <p:sp>
        <p:nvSpPr>
          <p:cNvPr id="154" name="EX. 2 - KLAUS HUBER, ...PLAINTE...: PRESENTATION OF THE TABLATURE (DÉBUT)"/>
          <p:cNvSpPr txBox="1"/>
          <p:nvPr/>
        </p:nvSpPr>
        <p:spPr>
          <a:xfrm>
            <a:off x="5027514" y="11496425"/>
            <a:ext cx="12820155" cy="90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2 - KLAUS HUBER, ...PLAINTE...: PRESENTATION OF THE TABLATURE (DÉBUT) </a:t>
            </a:r>
          </a:p>
        </p:txBody>
      </p:sp>
      <p:grpSp>
        <p:nvGrpSpPr>
          <p:cNvPr id="157" name="page47image19405312.png"/>
          <p:cNvGrpSpPr/>
          <p:nvPr/>
        </p:nvGrpSpPr>
        <p:grpSpPr>
          <a:xfrm>
            <a:off x="2108252" y="3240309"/>
            <a:ext cx="18658679" cy="8018795"/>
            <a:chOff x="0" y="0"/>
            <a:chExt cx="18658678" cy="8018793"/>
          </a:xfrm>
        </p:grpSpPr>
        <p:pic>
          <p:nvPicPr>
            <p:cNvPr id="156" name="page47image19405312.png" descr="page47image19405312.png"/>
            <p:cNvPicPr>
              <a:picLocks noChangeAspect="1"/>
            </p:cNvPicPr>
            <p:nvPr/>
          </p:nvPicPr>
          <p:blipFill>
            <a:blip r:embed="rId2"/>
            <a:stretch>
              <a:fillRect/>
            </a:stretch>
          </p:blipFill>
          <p:spPr>
            <a:xfrm>
              <a:off x="88900" y="50800"/>
              <a:ext cx="18480879" cy="7777494"/>
            </a:xfrm>
            <a:prstGeom prst="rect">
              <a:avLst/>
            </a:prstGeom>
            <a:ln>
              <a:noFill/>
            </a:ln>
            <a:effectLst/>
          </p:spPr>
        </p:pic>
        <p:pic>
          <p:nvPicPr>
            <p:cNvPr id="155" name="page47image19405312.png" descr="page47image19405312.png"/>
            <p:cNvPicPr>
              <a:picLocks/>
            </p:cNvPicPr>
            <p:nvPr/>
          </p:nvPicPr>
          <p:blipFill>
            <a:blip r:embed="rId3"/>
            <a:stretch>
              <a:fillRect/>
            </a:stretch>
          </p:blipFill>
          <p:spPr>
            <a:xfrm>
              <a:off x="0" y="0"/>
              <a:ext cx="18658679" cy="8018794"/>
            </a:xfrm>
            <a:prstGeom prst="rect">
              <a:avLst/>
            </a:prstGeom>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hree examples of composition…"/>
          <p:cNvSpPr txBox="1">
            <a:spLocks noGrp="1"/>
          </p:cNvSpPr>
          <p:nvPr>
            <p:ph type="title"/>
          </p:nvPr>
        </p:nvSpPr>
        <p:spPr>
          <a:xfrm>
            <a:off x="666750" y="355600"/>
            <a:ext cx="23050500" cy="3429000"/>
          </a:xfrm>
          <a:prstGeom prst="rect">
            <a:avLst/>
          </a:prstGeom>
        </p:spPr>
        <p:txBody>
          <a:bodyPr/>
          <a:lstStyle/>
          <a:p>
            <a:r>
              <a:t>three examples of composition</a:t>
            </a:r>
          </a:p>
          <a:p>
            <a:pPr>
              <a:defRPr sz="3400"/>
            </a:pPr>
            <a:r>
              <a:t>Klaus Huber, ...Plainte...pour viole d’amour seule</a:t>
            </a:r>
          </a:p>
        </p:txBody>
      </p:sp>
      <p:sp>
        <p:nvSpPr>
          <p:cNvPr id="160" name="audio excerpt…"/>
          <p:cNvSpPr txBox="1"/>
          <p:nvPr/>
        </p:nvSpPr>
        <p:spPr>
          <a:xfrm>
            <a:off x="3002884" y="6108700"/>
            <a:ext cx="15368849"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4300" cap="all">
                <a:solidFill>
                  <a:srgbClr val="000000"/>
                </a:solidFill>
              </a:defRPr>
            </a:pPr>
            <a:r>
              <a:t>audio excerpt</a:t>
            </a:r>
          </a:p>
          <a:p>
            <a:pPr algn="l" defTabSz="457200">
              <a:spcBef>
                <a:spcPts val="1200"/>
              </a:spcBef>
              <a:defRPr sz="4300" cap="all">
                <a:solidFill>
                  <a:srgbClr val="0433FF"/>
                </a:solidFill>
              </a:defRPr>
            </a:pPr>
            <a:r>
              <a:rPr sz="2600" u="sng">
                <a:hlinkClick r:id="rId2"/>
              </a:rPr>
              <a:t>https://youtu.be/eAo5EpUcmP4</a:t>
            </a:r>
            <a:r>
              <a:t> </a:t>
            </a:r>
          </a:p>
        </p:txBody>
      </p:sp>
      <p:grpSp>
        <p:nvGrpSpPr>
          <p:cNvPr id="163" name="IMG_3660.jpg"/>
          <p:cNvGrpSpPr/>
          <p:nvPr/>
        </p:nvGrpSpPr>
        <p:grpSpPr>
          <a:xfrm>
            <a:off x="15062899" y="3788703"/>
            <a:ext cx="5305644" cy="7295739"/>
            <a:chOff x="0" y="0"/>
            <a:chExt cx="5305643" cy="7295737"/>
          </a:xfrm>
        </p:grpSpPr>
        <p:pic>
          <p:nvPicPr>
            <p:cNvPr id="162" name="IMG_3660.jpg" descr="IMG_3660.jpg"/>
            <p:cNvPicPr>
              <a:picLocks noChangeAspect="1"/>
            </p:cNvPicPr>
            <p:nvPr/>
          </p:nvPicPr>
          <p:blipFill>
            <a:blip r:embed="rId3"/>
            <a:stretch>
              <a:fillRect/>
            </a:stretch>
          </p:blipFill>
          <p:spPr>
            <a:xfrm>
              <a:off x="88900" y="50800"/>
              <a:ext cx="5127844" cy="7054438"/>
            </a:xfrm>
            <a:prstGeom prst="rect">
              <a:avLst/>
            </a:prstGeom>
            <a:ln>
              <a:noFill/>
            </a:ln>
            <a:effectLst/>
          </p:spPr>
        </p:pic>
        <p:pic>
          <p:nvPicPr>
            <p:cNvPr id="161" name="IMG_3660.jpg" descr="IMG_3660.jpg"/>
            <p:cNvPicPr>
              <a:picLocks/>
            </p:cNvPicPr>
            <p:nvPr/>
          </p:nvPicPr>
          <p:blipFill>
            <a:blip r:embed="rId4"/>
            <a:stretch>
              <a:fillRect/>
            </a:stretch>
          </p:blipFill>
          <p:spPr>
            <a:xfrm>
              <a:off x="0" y="0"/>
              <a:ext cx="5305644" cy="7295738"/>
            </a:xfrm>
            <a:prstGeom prst="rect">
              <a:avLst/>
            </a:prstGeom>
            <a:effectLst/>
          </p:spPr>
        </p:pic>
      </p:grpSp>
      <p:sp>
        <p:nvSpPr>
          <p:cNvPr id="164" name="KLAUS HUBER, PIERRE HENRI XUEREB, ANTONIN LE FAURE, Paris 2014"/>
          <p:cNvSpPr txBox="1"/>
          <p:nvPr/>
        </p:nvSpPr>
        <p:spPr>
          <a:xfrm>
            <a:off x="14964178" y="11228813"/>
            <a:ext cx="13546443" cy="311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1500">
                <a:solidFill>
                  <a:srgbClr val="000000"/>
                </a:solidFill>
                <a:latin typeface="Arial"/>
                <a:ea typeface="Arial"/>
                <a:cs typeface="Arial"/>
                <a:sym typeface="Arial"/>
              </a:defRPr>
            </a:lvl1pPr>
          </a:lstStyle>
          <a:p>
            <a:r>
              <a:t>KLAUS HUBER, PIERRE HENRI XUEREB, ANTONIN LE FAURE, Paris 2014</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hree examples of composition…"/>
          <p:cNvSpPr txBox="1">
            <a:spLocks noGrp="1"/>
          </p:cNvSpPr>
          <p:nvPr>
            <p:ph type="title"/>
          </p:nvPr>
        </p:nvSpPr>
        <p:spPr>
          <a:xfrm>
            <a:off x="666750" y="355600"/>
            <a:ext cx="23050500" cy="3429000"/>
          </a:xfrm>
          <a:prstGeom prst="rect">
            <a:avLst/>
          </a:prstGeom>
        </p:spPr>
        <p:txBody>
          <a:bodyPr/>
          <a:lstStyle/>
          <a:p>
            <a:r>
              <a:t>three examples of composition</a:t>
            </a:r>
          </a:p>
          <a:p>
            <a:pPr>
              <a:defRPr sz="3400"/>
            </a:pPr>
            <a:r>
              <a:t>Klaus Huber, ...Plainte...pour viole d’amour seule</a:t>
            </a:r>
          </a:p>
        </p:txBody>
      </p:sp>
      <p:sp>
        <p:nvSpPr>
          <p:cNvPr id="167" name="EX. 3 - KLAUS HUBER, ...PLAINTE...: HALO ENVELOPING THE LONG NOTESN (FIN)"/>
          <p:cNvSpPr txBox="1"/>
          <p:nvPr/>
        </p:nvSpPr>
        <p:spPr>
          <a:xfrm>
            <a:off x="5027514" y="11496425"/>
            <a:ext cx="12820155" cy="90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200">
                <a:solidFill>
                  <a:srgbClr val="000000"/>
                </a:solidFill>
                <a:latin typeface="Arial"/>
                <a:ea typeface="Arial"/>
                <a:cs typeface="Arial"/>
                <a:sym typeface="Arial"/>
              </a:defRPr>
            </a:lvl1pPr>
          </a:lstStyle>
          <a:p>
            <a:r>
              <a:t>EX. 3 - KLAUS HUBER, ...PLAINTE...: HALO ENVELOPING THE LONG NOTESN (FIN) </a:t>
            </a:r>
          </a:p>
        </p:txBody>
      </p:sp>
      <p:grpSp>
        <p:nvGrpSpPr>
          <p:cNvPr id="170" name="page48image19922160.png"/>
          <p:cNvGrpSpPr/>
          <p:nvPr/>
        </p:nvGrpSpPr>
        <p:grpSpPr>
          <a:xfrm>
            <a:off x="3090367" y="3133521"/>
            <a:ext cx="18203266" cy="7988546"/>
            <a:chOff x="0" y="0"/>
            <a:chExt cx="18203264" cy="7988544"/>
          </a:xfrm>
        </p:grpSpPr>
        <p:pic>
          <p:nvPicPr>
            <p:cNvPr id="169" name="page48image19922160.png" descr="page48image19922160.png"/>
            <p:cNvPicPr>
              <a:picLocks noChangeAspect="1"/>
            </p:cNvPicPr>
            <p:nvPr/>
          </p:nvPicPr>
          <p:blipFill>
            <a:blip r:embed="rId2"/>
            <a:stretch>
              <a:fillRect/>
            </a:stretch>
          </p:blipFill>
          <p:spPr>
            <a:xfrm>
              <a:off x="88900" y="50800"/>
              <a:ext cx="18025465" cy="7747245"/>
            </a:xfrm>
            <a:prstGeom prst="rect">
              <a:avLst/>
            </a:prstGeom>
            <a:ln>
              <a:noFill/>
            </a:ln>
            <a:effectLst/>
          </p:spPr>
        </p:pic>
        <p:pic>
          <p:nvPicPr>
            <p:cNvPr id="168" name="page48image19922160.png" descr="page48image19922160.png"/>
            <p:cNvPicPr>
              <a:picLocks/>
            </p:cNvPicPr>
            <p:nvPr/>
          </p:nvPicPr>
          <p:blipFill>
            <a:blip r:embed="rId3"/>
            <a:stretch>
              <a:fillRect/>
            </a:stretch>
          </p:blipFill>
          <p:spPr>
            <a:xfrm>
              <a:off x="0" y="0"/>
              <a:ext cx="18203265" cy="7988545"/>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hree examples of composition…"/>
          <p:cNvSpPr txBox="1">
            <a:spLocks noGrp="1"/>
          </p:cNvSpPr>
          <p:nvPr>
            <p:ph type="title"/>
          </p:nvPr>
        </p:nvSpPr>
        <p:spPr>
          <a:xfrm>
            <a:off x="666750" y="63500"/>
            <a:ext cx="23050500" cy="3429000"/>
          </a:xfrm>
          <a:prstGeom prst="rect">
            <a:avLst/>
          </a:prstGeom>
        </p:spPr>
        <p:txBody>
          <a:bodyPr/>
          <a:lstStyle/>
          <a:p>
            <a:r>
              <a:t>three examples of composition</a:t>
            </a:r>
          </a:p>
          <a:p>
            <a:pPr>
              <a:defRPr sz="3400"/>
            </a:pPr>
            <a:r>
              <a:t>Georg Friedrich Haas, </a:t>
            </a:r>
            <a:r>
              <a:rPr i="1">
                <a:latin typeface="Gill Sans"/>
                <a:ea typeface="Gill Sans"/>
                <a:cs typeface="Gill Sans"/>
                <a:sym typeface="Gill Sans"/>
              </a:rPr>
              <a:t>Solo für Viola d’amore </a:t>
            </a:r>
          </a:p>
        </p:txBody>
      </p:sp>
      <p:grpSp>
        <p:nvGrpSpPr>
          <p:cNvPr id="175" name="georg-friedrich-haas_by_astrid_ackermann.jpg"/>
          <p:cNvGrpSpPr/>
          <p:nvPr/>
        </p:nvGrpSpPr>
        <p:grpSpPr>
          <a:xfrm>
            <a:off x="12035786" y="4322682"/>
            <a:ext cx="10720541" cy="6171593"/>
            <a:chOff x="0" y="0"/>
            <a:chExt cx="10720540" cy="6171591"/>
          </a:xfrm>
        </p:grpSpPr>
        <p:pic>
          <p:nvPicPr>
            <p:cNvPr id="174" name="georg-friedrich-haas_by_astrid_ackermann.jpg" descr="georg-friedrich-haas_by_astrid_ackermann.jpg"/>
            <p:cNvPicPr>
              <a:picLocks noChangeAspect="1"/>
            </p:cNvPicPr>
            <p:nvPr/>
          </p:nvPicPr>
          <p:blipFill>
            <a:blip r:embed="rId2"/>
            <a:stretch>
              <a:fillRect/>
            </a:stretch>
          </p:blipFill>
          <p:spPr>
            <a:xfrm>
              <a:off x="88900" y="50800"/>
              <a:ext cx="10542741" cy="5930292"/>
            </a:xfrm>
            <a:prstGeom prst="rect">
              <a:avLst/>
            </a:prstGeom>
            <a:ln>
              <a:noFill/>
            </a:ln>
            <a:effectLst/>
          </p:spPr>
        </p:pic>
        <p:pic>
          <p:nvPicPr>
            <p:cNvPr id="173" name="georg-friedrich-haas_by_astrid_ackermann.jpg" descr="georg-friedrich-haas_by_astrid_ackermann.jpg"/>
            <p:cNvPicPr>
              <a:picLocks/>
            </p:cNvPicPr>
            <p:nvPr/>
          </p:nvPicPr>
          <p:blipFill>
            <a:blip r:embed="rId3"/>
            <a:stretch>
              <a:fillRect/>
            </a:stretch>
          </p:blipFill>
          <p:spPr>
            <a:xfrm>
              <a:off x="0" y="0"/>
              <a:ext cx="10720541" cy="6171592"/>
            </a:xfrm>
            <a:prstGeom prst="rect">
              <a:avLst/>
            </a:prstGeom>
            <a:effectLst/>
          </p:spPr>
        </p:pic>
      </p:grpSp>
      <p:sp>
        <p:nvSpPr>
          <p:cNvPr id="176" name="audio excerpt…"/>
          <p:cNvSpPr txBox="1"/>
          <p:nvPr/>
        </p:nvSpPr>
        <p:spPr>
          <a:xfrm>
            <a:off x="1925961" y="5764940"/>
            <a:ext cx="8543278" cy="134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4300" cap="all">
                <a:solidFill>
                  <a:srgbClr val="000000"/>
                </a:solidFill>
              </a:defRPr>
            </a:pPr>
            <a:r>
              <a:t>           audio excerpt</a:t>
            </a:r>
          </a:p>
          <a:p>
            <a:pPr defTabSz="457200">
              <a:defRPr sz="3100">
                <a:solidFill>
                  <a:srgbClr val="00008B"/>
                </a:solidFill>
                <a:latin typeface="Times Roman"/>
                <a:ea typeface="Times Roman"/>
                <a:cs typeface="Times Roman"/>
                <a:sym typeface="Times Roman"/>
              </a:defRPr>
            </a:pPr>
            <a:r>
              <a:rPr u="sng">
                <a:hlinkClick r:id="rId4"/>
              </a:rPr>
              <a:t>https://youtu.be/T1cyOzThYXI</a:t>
            </a:r>
            <a:r>
              <a:rPr>
                <a:solidFill>
                  <a:srgbClr val="000000"/>
                </a:solidFill>
              </a:rPr>
              <a:t> </a:t>
            </a:r>
          </a:p>
        </p:txBody>
      </p:sp>
      <p:sp>
        <p:nvSpPr>
          <p:cNvPr id="177" name="Georg Friedrich Haas (1953- )"/>
          <p:cNvSpPr txBox="1"/>
          <p:nvPr/>
        </p:nvSpPr>
        <p:spPr>
          <a:xfrm>
            <a:off x="14062666" y="10807579"/>
            <a:ext cx="7697214"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cap="all"/>
            </a:lvl1pPr>
          </a:lstStyle>
          <a:p>
            <a:r>
              <a:t>Georg Friedrich Haas (1953- )</a:t>
            </a:r>
          </a:p>
        </p:txBody>
      </p:sp>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1130</Words>
  <Application>Microsoft Office PowerPoint</Application>
  <PresentationFormat>Benutzerdefiniert</PresentationFormat>
  <Paragraphs>106</Paragraphs>
  <Slides>26</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Arial</vt:lpstr>
      <vt:lpstr>Arial Unicode MS</vt:lpstr>
      <vt:lpstr>Gill Sans</vt:lpstr>
      <vt:lpstr>Gill Sans Light</vt:lpstr>
      <vt:lpstr>Helvetica Neue</vt:lpstr>
      <vt:lpstr>Times Roman</vt:lpstr>
      <vt:lpstr>Showroom</vt:lpstr>
      <vt:lpstr>ViolA d’amorE 2.0</vt:lpstr>
      <vt:lpstr>Introduction</vt:lpstr>
      <vt:lpstr>Le renouveau de la musique baroque</vt:lpstr>
      <vt:lpstr>three examples of composition Introduction </vt:lpstr>
      <vt:lpstr>three examples of composition Klaus Huber, ...Plainte...pour viole d’amour seule</vt:lpstr>
      <vt:lpstr>three examples of composition Klaus Huber, ...Plainte...pour viole d’amour seule</vt:lpstr>
      <vt:lpstr>three examples of composition Klaus Huber, ...Plainte...pour viole d’amour seule</vt:lpstr>
      <vt:lpstr>three examples of composition Klaus Huber, ...Plainte...pour viole d’amour seule</vt:lpstr>
      <vt:lpstr>three examples of composition Georg Friedrich Haas, Solo für Viola d’amore </vt:lpstr>
      <vt:lpstr>three examples of composition Georg Friedrich Haas, Solo für Viola d’amore </vt:lpstr>
      <vt:lpstr>three examples of composition Georg Friedrich Haas, Solo für Viola d’amore </vt:lpstr>
      <vt:lpstr>three examples of composition Georg Friedrich Haas, Solo für Viola d’amore </vt:lpstr>
      <vt:lpstr>three examples of composition Georg Friedrich Haas, Solo für Viola d’amore </vt:lpstr>
      <vt:lpstr>three examples of composition Georg Friedrich Haas, Solo für Viola d’amore </vt:lpstr>
      <vt:lpstr>three examples of composition Georg Friedrich Haas, Solo für Viola d’amore </vt:lpstr>
      <vt:lpstr>three examples of composition Georg Friedrich Haas, Solo für Viola d’amore </vt:lpstr>
      <vt:lpstr>three examples of composition Grégoire Lorieux , L’esprit d'amour (2001) pour soprano et viole d'amour amplifiée </vt:lpstr>
      <vt:lpstr>three examples of composition Grégoire Lorieux , L’esprit d'amour (2001) pour soprano et viole d'amour amplifiée </vt:lpstr>
      <vt:lpstr>three examples of composition Grégoire Lorieux , L’esprit d'amour (2001) pour soprano et viole d'amour amplifiée </vt:lpstr>
      <vt:lpstr>three examples of composition Grégoire Lorieux , L’esprit d'amour (2001) pour soprano et viole d'amour amplifiée </vt:lpstr>
      <vt:lpstr>three examples of composition Grégoire Lorieux , L’esprit d'amour (2001) pour soprano et viole d'amour amplifiée </vt:lpstr>
      <vt:lpstr>Other aesthetics</vt:lpstr>
      <vt:lpstr>Other aesthetics</vt:lpstr>
      <vt:lpstr>Other aesthetics</vt:lpstr>
      <vt:lpstr>Other aesthetics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ViolA d’amorE 2.0</dc:title>
  <cp:lastModifiedBy>Wolfgang Lauerer</cp:lastModifiedBy>
  <cp:revision>1</cp:revision>
  <dcterms:modified xsi:type="dcterms:W3CDTF">2022-06-21T11:27:39Z</dcterms:modified>
</cp:coreProperties>
</file>